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1" r:id="rId3"/>
    <p:sldId id="262" r:id="rId4"/>
    <p:sldId id="263" r:id="rId5"/>
    <p:sldId id="264" r:id="rId6"/>
    <p:sldId id="267" r:id="rId7"/>
    <p:sldId id="257" r:id="rId8"/>
    <p:sldId id="260" r:id="rId9"/>
    <p:sldId id="258" r:id="rId10"/>
    <p:sldId id="259" r:id="rId11"/>
    <p:sldId id="275" r:id="rId12"/>
    <p:sldId id="290" r:id="rId13"/>
    <p:sldId id="276" r:id="rId14"/>
    <p:sldId id="279" r:id="rId15"/>
    <p:sldId id="280" r:id="rId16"/>
    <p:sldId id="281" r:id="rId17"/>
    <p:sldId id="269" r:id="rId18"/>
    <p:sldId id="278" r:id="rId19"/>
    <p:sldId id="285" r:id="rId20"/>
    <p:sldId id="282" r:id="rId21"/>
    <p:sldId id="289" r:id="rId22"/>
    <p:sldId id="286" r:id="rId23"/>
    <p:sldId id="287" r:id="rId24"/>
    <p:sldId id="288" r:id="rId25"/>
    <p:sldId id="283" r:id="rId26"/>
    <p:sldId id="284" r:id="rId27"/>
    <p:sldId id="268" r:id="rId28"/>
    <p:sldId id="270" r:id="rId29"/>
    <p:sldId id="271" r:id="rId30"/>
    <p:sldId id="272" r:id="rId31"/>
    <p:sldId id="273" r:id="rId32"/>
    <p:sldId id="274" r:id="rId33"/>
    <p:sldId id="29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p:restoredTop sz="94689"/>
  </p:normalViewPr>
  <p:slideViewPr>
    <p:cSldViewPr snapToGrid="0" snapToObjects="1">
      <p:cViewPr varScale="1">
        <p:scale>
          <a:sx n="54" d="100"/>
          <a:sy n="54" d="100"/>
        </p:scale>
        <p:origin x="208" y="9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812F3-A6C3-4A41-958C-9DF62EC00D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9613754-EA9D-534C-B24F-F273F6381A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9C2782E-4227-C04D-B4DB-F045412670E7}"/>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5" name="Footer Placeholder 4">
            <a:extLst>
              <a:ext uri="{FF2B5EF4-FFF2-40B4-BE49-F238E27FC236}">
                <a16:creationId xmlns:a16="http://schemas.microsoft.com/office/drawing/2014/main" id="{A534F1B8-E97B-564A-BF3A-78374C69A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D79BA7-2CA0-BC4E-8E39-A029C42DDAD6}"/>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3429478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0F402-3EC1-5E4D-91F3-8AB45521A3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5BC3C5-2B76-B243-95D4-3EA3503657AB}"/>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BD742-936B-F643-9BB7-D040C362AE86}"/>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5" name="Footer Placeholder 4">
            <a:extLst>
              <a:ext uri="{FF2B5EF4-FFF2-40B4-BE49-F238E27FC236}">
                <a16:creationId xmlns:a16="http://schemas.microsoft.com/office/drawing/2014/main" id="{9B09648B-2D95-B646-88D3-A541AEACD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FCDAC6-30DD-DA49-A941-3ACD9BC9A15A}"/>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2023642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F54D2C-47E2-E840-BF84-97E8EABA74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42610-8199-3742-8649-67E94517F7E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1D2BF0-3D9F-9F4A-8CC2-F6127F888FDC}"/>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5" name="Footer Placeholder 4">
            <a:extLst>
              <a:ext uri="{FF2B5EF4-FFF2-40B4-BE49-F238E27FC236}">
                <a16:creationId xmlns:a16="http://schemas.microsoft.com/office/drawing/2014/main" id="{004B6109-8781-7143-B477-464ADB74B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30E7AA-B97C-E240-9871-EA4FACF46458}"/>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3490500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47863-A0E4-F240-AEF2-460B7E0237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1722AA-2463-3E4E-9F53-E0DD06FCDA5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53D23-96EB-3B48-98C0-14378E9F2FEC}"/>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5" name="Footer Placeholder 4">
            <a:extLst>
              <a:ext uri="{FF2B5EF4-FFF2-40B4-BE49-F238E27FC236}">
                <a16:creationId xmlns:a16="http://schemas.microsoft.com/office/drawing/2014/main" id="{4082272B-2D9B-4A4F-A31D-9638C40BA4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1969B9-A727-FE4C-BD20-39FF0BF2703E}"/>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15223564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F2456E-4CF6-6D41-930A-925B8607E5D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5BB2A5-A9D5-F441-B95A-3FE3CE787A1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8463824-B998-F846-9BEA-42A725CAB5BA}"/>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5" name="Footer Placeholder 4">
            <a:extLst>
              <a:ext uri="{FF2B5EF4-FFF2-40B4-BE49-F238E27FC236}">
                <a16:creationId xmlns:a16="http://schemas.microsoft.com/office/drawing/2014/main" id="{725D04C2-333A-514E-869F-520211E7F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1062ED-77AA-4343-AE05-E1EEF6054F5C}"/>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2571313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1252E-3B02-D14C-B75F-AEB62933731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6BFE82-946D-5045-98D1-4C7E56D4D5F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D7DB48D-74FB-824F-832D-5BEAD9BD06D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0867B65-23D3-2F42-8A9E-FDAF6FABBF39}"/>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6" name="Footer Placeholder 5">
            <a:extLst>
              <a:ext uri="{FF2B5EF4-FFF2-40B4-BE49-F238E27FC236}">
                <a16:creationId xmlns:a16="http://schemas.microsoft.com/office/drawing/2014/main" id="{DF4C3EB4-F0A4-174F-A092-07B1653A02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34BBAB-825B-C84F-95F8-EBF516D384E8}"/>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1116840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D04AB-6019-3C41-AB3F-349614CD7B7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94207DF-CDCF-F448-B63E-6F2F802B82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987680D-1795-2344-9621-52BB76C0596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C0903F-A615-F84A-BB29-B0213319693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448B406-F803-C648-BB08-7664AAF91A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AE6004-47A6-8140-931A-D25C60F79CCB}"/>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8" name="Footer Placeholder 7">
            <a:extLst>
              <a:ext uri="{FF2B5EF4-FFF2-40B4-BE49-F238E27FC236}">
                <a16:creationId xmlns:a16="http://schemas.microsoft.com/office/drawing/2014/main" id="{F60B7FAC-7ED2-8047-B667-ED8556CC67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FE7CF5C-FD31-9A42-9728-4DE844A994A0}"/>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30449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7CA88-5BB7-8444-BBA5-34E8FE4267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E8ACD2F-EFC5-BF42-B773-30EDAF68C1E9}"/>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4" name="Footer Placeholder 3">
            <a:extLst>
              <a:ext uri="{FF2B5EF4-FFF2-40B4-BE49-F238E27FC236}">
                <a16:creationId xmlns:a16="http://schemas.microsoft.com/office/drawing/2014/main" id="{664E8B66-8D34-EF40-AA29-D5F88577EC7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196E748-14E6-2242-ABAA-465A38BE28B8}"/>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111075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E11B77-54A7-D241-A632-D584A3DBA139}"/>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3" name="Footer Placeholder 2">
            <a:extLst>
              <a:ext uri="{FF2B5EF4-FFF2-40B4-BE49-F238E27FC236}">
                <a16:creationId xmlns:a16="http://schemas.microsoft.com/office/drawing/2014/main" id="{BC29ECA2-66D5-6D4C-B789-C4A53EAA3D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95B379-6CCC-0D48-BB7E-7EA64F84B3C1}"/>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322934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37067F-216E-3244-B1F9-AE1B9E2D8AD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5744B-A9CD-F247-8B4D-943C9A9767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462668-D410-8447-AAF4-D65D03EDA9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11C53DF-29BA-E144-B90C-D93D01F7E236}"/>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6" name="Footer Placeholder 5">
            <a:extLst>
              <a:ext uri="{FF2B5EF4-FFF2-40B4-BE49-F238E27FC236}">
                <a16:creationId xmlns:a16="http://schemas.microsoft.com/office/drawing/2014/main" id="{4B96B34D-0B36-0C4F-B915-BBB59F4CC5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E20FA-3CCA-2144-8280-9F4143424FC6}"/>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1323133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EA1D3-9749-F844-A7AF-565C2A6DA5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EF252-7385-5D45-B995-FE7B18881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0446E5B-CC51-8D46-803D-D1AAF9795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BA5703A-F213-2A49-A1A9-842EC065F862}"/>
              </a:ext>
            </a:extLst>
          </p:cNvPr>
          <p:cNvSpPr>
            <a:spLocks noGrp="1"/>
          </p:cNvSpPr>
          <p:nvPr>
            <p:ph type="dt" sz="half" idx="10"/>
          </p:nvPr>
        </p:nvSpPr>
        <p:spPr/>
        <p:txBody>
          <a:bodyPr/>
          <a:lstStyle/>
          <a:p>
            <a:fld id="{2734A076-CF4F-AC40-82F3-6D2516C66A88}" type="datetimeFigureOut">
              <a:rPr lang="en-US" smtClean="0"/>
              <a:t>1/7/25</a:t>
            </a:fld>
            <a:endParaRPr lang="en-US"/>
          </a:p>
        </p:txBody>
      </p:sp>
      <p:sp>
        <p:nvSpPr>
          <p:cNvPr id="6" name="Footer Placeholder 5">
            <a:extLst>
              <a:ext uri="{FF2B5EF4-FFF2-40B4-BE49-F238E27FC236}">
                <a16:creationId xmlns:a16="http://schemas.microsoft.com/office/drawing/2014/main" id="{BEF4393E-6B0D-974C-88C6-A6B9E508F4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6B3EC9-B5E3-434D-93A3-8F14C5A9C076}"/>
              </a:ext>
            </a:extLst>
          </p:cNvPr>
          <p:cNvSpPr>
            <a:spLocks noGrp="1"/>
          </p:cNvSpPr>
          <p:nvPr>
            <p:ph type="sldNum" sz="quarter" idx="12"/>
          </p:nvPr>
        </p:nvSpPr>
        <p:spPr/>
        <p:txBody>
          <a:bodyPr/>
          <a:lstStyle/>
          <a:p>
            <a:fld id="{BEDC3814-5650-444E-A2AB-20B770C40274}" type="slidenum">
              <a:rPr lang="en-US" smtClean="0"/>
              <a:t>‹#›</a:t>
            </a:fld>
            <a:endParaRPr lang="en-US"/>
          </a:p>
        </p:txBody>
      </p:sp>
    </p:spTree>
    <p:extLst>
      <p:ext uri="{BB962C8B-B14F-4D97-AF65-F5344CB8AC3E}">
        <p14:creationId xmlns:p14="http://schemas.microsoft.com/office/powerpoint/2010/main" val="9927606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480D342-BF4E-BB4E-BE75-A9D9CEEDF2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7B182C2-719E-F84A-842D-A72FFAE521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F3A0E8-5324-064B-85E4-5EAA3BF3054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34A076-CF4F-AC40-82F3-6D2516C66A88}" type="datetimeFigureOut">
              <a:rPr lang="en-US" smtClean="0"/>
              <a:t>1/7/25</a:t>
            </a:fld>
            <a:endParaRPr lang="en-US"/>
          </a:p>
        </p:txBody>
      </p:sp>
      <p:sp>
        <p:nvSpPr>
          <p:cNvPr id="5" name="Footer Placeholder 4">
            <a:extLst>
              <a:ext uri="{FF2B5EF4-FFF2-40B4-BE49-F238E27FC236}">
                <a16:creationId xmlns:a16="http://schemas.microsoft.com/office/drawing/2014/main" id="{80A9C480-43B3-8042-BD15-7C9A7EC00D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C7829F9-3968-0845-81AB-001458276E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DC3814-5650-444E-A2AB-20B770C40274}" type="slidenum">
              <a:rPr lang="en-US" smtClean="0"/>
              <a:t>‹#›</a:t>
            </a:fld>
            <a:endParaRPr lang="en-US"/>
          </a:p>
        </p:txBody>
      </p:sp>
    </p:spTree>
    <p:extLst>
      <p:ext uri="{BB962C8B-B14F-4D97-AF65-F5344CB8AC3E}">
        <p14:creationId xmlns:p14="http://schemas.microsoft.com/office/powerpoint/2010/main" val="4028406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05C6A-6E84-8948-AF65-A59A695B570C}"/>
              </a:ext>
            </a:extLst>
          </p:cNvPr>
          <p:cNvSpPr>
            <a:spLocks noGrp="1"/>
          </p:cNvSpPr>
          <p:nvPr>
            <p:ph type="ctrTitle"/>
          </p:nvPr>
        </p:nvSpPr>
        <p:spPr>
          <a:xfrm>
            <a:off x="1524000" y="1122363"/>
            <a:ext cx="9144000" cy="1081191"/>
          </a:xfrm>
        </p:spPr>
        <p:txBody>
          <a:bodyPr/>
          <a:lstStyle/>
          <a:p>
            <a:r>
              <a:rPr lang="en-US" dirty="0"/>
              <a:t>Reflection for Epiphany</a:t>
            </a:r>
          </a:p>
        </p:txBody>
      </p:sp>
      <p:sp>
        <p:nvSpPr>
          <p:cNvPr id="3" name="Subtitle 2">
            <a:extLst>
              <a:ext uri="{FF2B5EF4-FFF2-40B4-BE49-F238E27FC236}">
                <a16:creationId xmlns:a16="http://schemas.microsoft.com/office/drawing/2014/main" id="{5531D451-E88E-4143-8506-7D8CA55471FD}"/>
              </a:ext>
            </a:extLst>
          </p:cNvPr>
          <p:cNvSpPr>
            <a:spLocks noGrp="1"/>
          </p:cNvSpPr>
          <p:nvPr>
            <p:ph type="subTitle" idx="1"/>
          </p:nvPr>
        </p:nvSpPr>
        <p:spPr>
          <a:xfrm>
            <a:off x="1524000" y="2548328"/>
            <a:ext cx="9144000" cy="2709472"/>
          </a:xfrm>
        </p:spPr>
        <p:txBody>
          <a:bodyPr>
            <a:normAutofit/>
          </a:bodyPr>
          <a:lstStyle/>
          <a:p>
            <a:r>
              <a:rPr lang="en-US" sz="4400" dirty="0"/>
              <a:t>                                 The pilgrimage</a:t>
            </a:r>
          </a:p>
          <a:p>
            <a:r>
              <a:rPr lang="en-US" sz="4400" dirty="0"/>
              <a:t>                                      of faith</a:t>
            </a:r>
          </a:p>
          <a:p>
            <a:endParaRPr lang="en-US" sz="4400" dirty="0"/>
          </a:p>
        </p:txBody>
      </p:sp>
      <p:pic>
        <p:nvPicPr>
          <p:cNvPr id="7" name="Content Placeholder 3">
            <a:extLst>
              <a:ext uri="{FF2B5EF4-FFF2-40B4-BE49-F238E27FC236}">
                <a16:creationId xmlns:a16="http://schemas.microsoft.com/office/drawing/2014/main" id="{EAB33370-BE4D-D741-BC04-9FDE22CA595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01064" y="2311725"/>
            <a:ext cx="4668346" cy="3973409"/>
          </a:xfrm>
          <a:prstGeom prst="rect">
            <a:avLst/>
          </a:prstGeom>
          <a:noFill/>
          <a:ln>
            <a:noFill/>
          </a:ln>
        </p:spPr>
      </p:pic>
    </p:spTree>
    <p:extLst>
      <p:ext uri="{BB962C8B-B14F-4D97-AF65-F5344CB8AC3E}">
        <p14:creationId xmlns:p14="http://schemas.microsoft.com/office/powerpoint/2010/main" val="200629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9E30B-CBB2-C54F-A345-0174F0D05896}"/>
              </a:ext>
            </a:extLst>
          </p:cNvPr>
          <p:cNvSpPr>
            <a:spLocks noGrp="1"/>
          </p:cNvSpPr>
          <p:nvPr>
            <p:ph type="title"/>
          </p:nvPr>
        </p:nvSpPr>
        <p:spPr>
          <a:xfrm flipV="1">
            <a:off x="838200" y="319406"/>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57710E0-F565-1C49-971E-584F9D933CC4}"/>
              </a:ext>
            </a:extLst>
          </p:cNvPr>
          <p:cNvSpPr>
            <a:spLocks noGrp="1"/>
          </p:cNvSpPr>
          <p:nvPr>
            <p:ph idx="1"/>
          </p:nvPr>
        </p:nvSpPr>
        <p:spPr>
          <a:xfrm>
            <a:off x="838200" y="650929"/>
            <a:ext cx="10515600" cy="5526034"/>
          </a:xfrm>
        </p:spPr>
        <p:txBody>
          <a:bodyPr>
            <a:normAutofit lnSpcReduction="10000"/>
          </a:bodyPr>
          <a:lstStyle/>
          <a:p>
            <a:pPr marL="0" indent="0">
              <a:buNone/>
            </a:pPr>
            <a:r>
              <a:rPr lang="en-GB" dirty="0"/>
              <a:t> </a:t>
            </a:r>
          </a:p>
          <a:p>
            <a:pPr marL="0" indent="0">
              <a:buNone/>
            </a:pPr>
            <a:r>
              <a:rPr lang="en-GB" dirty="0"/>
              <a:t>All this was a long time ago, I remember, </a:t>
            </a:r>
            <a:br>
              <a:rPr lang="en-GB" dirty="0"/>
            </a:br>
            <a:r>
              <a:rPr lang="en-GB" dirty="0"/>
              <a:t>And I would do it again, but set down </a:t>
            </a:r>
            <a:br>
              <a:rPr lang="en-GB" dirty="0"/>
            </a:br>
            <a:r>
              <a:rPr lang="en-GB" dirty="0"/>
              <a:t>This set down </a:t>
            </a:r>
            <a:br>
              <a:rPr lang="en-GB" dirty="0"/>
            </a:br>
            <a:r>
              <a:rPr lang="en-GB" dirty="0"/>
              <a:t>This: were we led all that way for </a:t>
            </a:r>
            <a:br>
              <a:rPr lang="en-GB" dirty="0"/>
            </a:br>
            <a:r>
              <a:rPr lang="en-GB" dirty="0"/>
              <a:t>Birth or Death? There was a Birth, certainly, </a:t>
            </a:r>
            <a:br>
              <a:rPr lang="en-GB" dirty="0"/>
            </a:br>
            <a:r>
              <a:rPr lang="en-GB" dirty="0"/>
              <a:t>We had evidence and no doubt. I had seen birth and death, </a:t>
            </a:r>
            <a:br>
              <a:rPr lang="en-GB" dirty="0"/>
            </a:br>
            <a:r>
              <a:rPr lang="en-GB" dirty="0"/>
              <a:t>But had thought they were different; this Birth was </a:t>
            </a:r>
            <a:br>
              <a:rPr lang="en-GB" dirty="0"/>
            </a:br>
            <a:r>
              <a:rPr lang="en-GB" dirty="0"/>
              <a:t>Hard and bitter agony for us, like Death, our death. </a:t>
            </a:r>
            <a:br>
              <a:rPr lang="en-GB" dirty="0"/>
            </a:br>
            <a:r>
              <a:rPr lang="en-GB" dirty="0"/>
              <a:t>We returned to our places, these Kingdoms, </a:t>
            </a:r>
            <a:br>
              <a:rPr lang="en-GB" dirty="0"/>
            </a:br>
            <a:r>
              <a:rPr lang="en-GB" dirty="0"/>
              <a:t>But no longer at ease here, in the old dispensation, </a:t>
            </a:r>
            <a:br>
              <a:rPr lang="en-GB" dirty="0"/>
            </a:br>
            <a:r>
              <a:rPr lang="en-GB" dirty="0"/>
              <a:t>With an alien people clutching their gods. </a:t>
            </a:r>
            <a:br>
              <a:rPr lang="en-GB" dirty="0"/>
            </a:br>
            <a:r>
              <a:rPr lang="en-GB" dirty="0"/>
              <a:t>I should be glad of another death. </a:t>
            </a:r>
          </a:p>
          <a:p>
            <a:endParaRPr lang="en-GB" dirty="0"/>
          </a:p>
          <a:p>
            <a:r>
              <a:rPr lang="en-GB" sz="1500" dirty="0"/>
              <a:t>This poem is in the public domain. Published in Poem-a-Day on December 24, 2023, by the Academy of American Poets.</a:t>
            </a:r>
          </a:p>
        </p:txBody>
      </p:sp>
    </p:spTree>
    <p:extLst>
      <p:ext uri="{BB962C8B-B14F-4D97-AF65-F5344CB8AC3E}">
        <p14:creationId xmlns:p14="http://schemas.microsoft.com/office/powerpoint/2010/main" val="3419483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369877-F5F7-A442-A677-C93870D150CF}"/>
              </a:ext>
            </a:extLst>
          </p:cNvPr>
          <p:cNvSpPr>
            <a:spLocks noGrp="1"/>
          </p:cNvSpPr>
          <p:nvPr>
            <p:ph type="title"/>
          </p:nvPr>
        </p:nvSpPr>
        <p:spPr>
          <a:xfrm>
            <a:off x="838200" y="365125"/>
            <a:ext cx="10515600" cy="909039"/>
          </a:xfrm>
        </p:spPr>
        <p:txBody>
          <a:bodyPr>
            <a:normAutofit/>
          </a:bodyPr>
          <a:lstStyle/>
          <a:p>
            <a:r>
              <a:rPr lang="en-US" sz="3200" b="1" dirty="0"/>
              <a:t>Pilgrimage</a:t>
            </a:r>
          </a:p>
        </p:txBody>
      </p:sp>
      <p:sp>
        <p:nvSpPr>
          <p:cNvPr id="3" name="Content Placeholder 2">
            <a:extLst>
              <a:ext uri="{FF2B5EF4-FFF2-40B4-BE49-F238E27FC236}">
                <a16:creationId xmlns:a16="http://schemas.microsoft.com/office/drawing/2014/main" id="{15EB60CE-6601-C84C-BD96-173A78ABD67B}"/>
              </a:ext>
            </a:extLst>
          </p:cNvPr>
          <p:cNvSpPr>
            <a:spLocks noGrp="1"/>
          </p:cNvSpPr>
          <p:nvPr>
            <p:ph idx="1"/>
          </p:nvPr>
        </p:nvSpPr>
        <p:spPr>
          <a:xfrm>
            <a:off x="838200" y="1499017"/>
            <a:ext cx="10515600" cy="5201586"/>
          </a:xfrm>
        </p:spPr>
        <p:txBody>
          <a:bodyPr>
            <a:normAutofit/>
          </a:bodyPr>
          <a:lstStyle/>
          <a:p>
            <a:pPr marL="0" indent="0">
              <a:buNone/>
            </a:pPr>
            <a:r>
              <a:rPr lang="en-US" dirty="0"/>
              <a:t>Growing up in the part of England I did meant I went for countless walks along paths that were called the ‘Pilgrims Way’. </a:t>
            </a:r>
          </a:p>
          <a:p>
            <a:pPr marL="0" indent="0">
              <a:buNone/>
            </a:pPr>
            <a:endParaRPr lang="en-US" dirty="0"/>
          </a:p>
          <a:p>
            <a:pPr marL="0" indent="0">
              <a:buNone/>
            </a:pPr>
            <a:endParaRPr lang="en-US" dirty="0"/>
          </a:p>
        </p:txBody>
      </p:sp>
      <p:pic>
        <p:nvPicPr>
          <p:cNvPr id="4" name="Content Placeholder 4">
            <a:extLst>
              <a:ext uri="{FF2B5EF4-FFF2-40B4-BE49-F238E27FC236}">
                <a16:creationId xmlns:a16="http://schemas.microsoft.com/office/drawing/2014/main" id="{6466ADBD-0F84-B94A-9CA8-E2780D78EEF5}"/>
              </a:ext>
            </a:extLst>
          </p:cNvPr>
          <p:cNvPicPr>
            <a:picLocks noChangeAspect="1"/>
          </p:cNvPicPr>
          <p:nvPr/>
        </p:nvPicPr>
        <p:blipFill>
          <a:blip r:embed="rId2"/>
          <a:stretch>
            <a:fillRect/>
          </a:stretch>
        </p:blipFill>
        <p:spPr>
          <a:xfrm>
            <a:off x="4524010" y="2788170"/>
            <a:ext cx="5036487" cy="3327817"/>
          </a:xfrm>
          <a:prstGeom prst="rect">
            <a:avLst/>
          </a:prstGeom>
        </p:spPr>
      </p:pic>
    </p:spTree>
    <p:extLst>
      <p:ext uri="{BB962C8B-B14F-4D97-AF65-F5344CB8AC3E}">
        <p14:creationId xmlns:p14="http://schemas.microsoft.com/office/powerpoint/2010/main" val="574550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4CD59-B590-C242-9773-626F59135F6A}"/>
              </a:ext>
            </a:extLst>
          </p:cNvPr>
          <p:cNvSpPr>
            <a:spLocks noGrp="1"/>
          </p:cNvSpPr>
          <p:nvPr>
            <p:ph type="title"/>
          </p:nvPr>
        </p:nvSpPr>
        <p:spPr>
          <a:xfrm>
            <a:off x="838200" y="365125"/>
            <a:ext cx="10515600" cy="1445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748882F-E5F4-994A-96F6-5D32A7A75D44}"/>
              </a:ext>
            </a:extLst>
          </p:cNvPr>
          <p:cNvSpPr>
            <a:spLocks noGrp="1"/>
          </p:cNvSpPr>
          <p:nvPr>
            <p:ph idx="1"/>
          </p:nvPr>
        </p:nvSpPr>
        <p:spPr>
          <a:xfrm>
            <a:off x="838200" y="779489"/>
            <a:ext cx="10515600" cy="5397474"/>
          </a:xfrm>
        </p:spPr>
        <p:txBody>
          <a:bodyPr>
            <a:normAutofit/>
          </a:bodyPr>
          <a:lstStyle/>
          <a:p>
            <a:pPr marL="0" indent="0">
              <a:buNone/>
            </a:pPr>
            <a:r>
              <a:rPr lang="en-US" dirty="0"/>
              <a:t>Sometimes I would find and explore the ruins of a long-closed abbey, playing amongst the ruined arches and grassed aisles. The road where I lived, where I learned to ride a bicycle and where I met friends, was called Friars Gate, and the local beer came from a brewery called The Friary. But there were no pilgrims or friars walking the way anymore and these names were no more than echoes of a lost world. </a:t>
            </a:r>
          </a:p>
          <a:p>
            <a:pPr marL="0" indent="0">
              <a:buNone/>
            </a:pPr>
            <a:endParaRPr lang="en-US" dirty="0"/>
          </a:p>
          <a:p>
            <a:pPr marL="0" indent="0">
              <a:buNone/>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C961FBD6-A70A-5B4A-895F-E922C6A366AA}"/>
              </a:ext>
            </a:extLst>
          </p:cNvPr>
          <p:cNvPicPr>
            <a:picLocks noChangeAspect="1"/>
          </p:cNvPicPr>
          <p:nvPr/>
        </p:nvPicPr>
        <p:blipFill>
          <a:blip r:embed="rId2"/>
          <a:stretch>
            <a:fillRect/>
          </a:stretch>
        </p:blipFill>
        <p:spPr>
          <a:xfrm>
            <a:off x="6096000" y="3291695"/>
            <a:ext cx="4530152" cy="2756837"/>
          </a:xfrm>
          <a:prstGeom prst="rect">
            <a:avLst/>
          </a:prstGeom>
        </p:spPr>
      </p:pic>
    </p:spTree>
    <p:extLst>
      <p:ext uri="{BB962C8B-B14F-4D97-AF65-F5344CB8AC3E}">
        <p14:creationId xmlns:p14="http://schemas.microsoft.com/office/powerpoint/2010/main" val="4280780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75D2-1E73-BB41-B8C6-FC86E5C526B2}"/>
              </a:ext>
            </a:extLst>
          </p:cNvPr>
          <p:cNvSpPr>
            <a:spLocks noGrp="1"/>
          </p:cNvSpPr>
          <p:nvPr>
            <p:ph type="title"/>
          </p:nvPr>
        </p:nvSpPr>
        <p:spPr>
          <a:xfrm>
            <a:off x="1903750" y="365125"/>
            <a:ext cx="9450049" cy="45719"/>
          </a:xfrm>
        </p:spPr>
        <p:txBody>
          <a:bodyPr>
            <a:normAutofit fontScale="90000"/>
          </a:bodyPr>
          <a:lstStyle/>
          <a:p>
            <a:endParaRPr lang="en-US" dirty="0"/>
          </a:p>
        </p:txBody>
      </p:sp>
      <p:pic>
        <p:nvPicPr>
          <p:cNvPr id="9" name="Picture 8">
            <a:extLst>
              <a:ext uri="{FF2B5EF4-FFF2-40B4-BE49-F238E27FC236}">
                <a16:creationId xmlns:a16="http://schemas.microsoft.com/office/drawing/2014/main" id="{A6C557D4-9967-BF4B-AEB0-C7EF28275AE9}"/>
              </a:ext>
            </a:extLst>
          </p:cNvPr>
          <p:cNvPicPr>
            <a:picLocks noChangeAspect="1"/>
          </p:cNvPicPr>
          <p:nvPr/>
        </p:nvPicPr>
        <p:blipFill>
          <a:blip r:embed="rId2"/>
          <a:stretch>
            <a:fillRect/>
          </a:stretch>
        </p:blipFill>
        <p:spPr>
          <a:xfrm>
            <a:off x="5786203" y="2578309"/>
            <a:ext cx="3897443" cy="3102964"/>
          </a:xfrm>
          <a:prstGeom prst="rect">
            <a:avLst/>
          </a:prstGeom>
        </p:spPr>
      </p:pic>
      <p:sp>
        <p:nvSpPr>
          <p:cNvPr id="4" name="Content Placeholder 3">
            <a:extLst>
              <a:ext uri="{FF2B5EF4-FFF2-40B4-BE49-F238E27FC236}">
                <a16:creationId xmlns:a16="http://schemas.microsoft.com/office/drawing/2014/main" id="{ED109F96-D00B-B446-A1DD-A579580FF8F9}"/>
              </a:ext>
            </a:extLst>
          </p:cNvPr>
          <p:cNvSpPr>
            <a:spLocks noGrp="1"/>
          </p:cNvSpPr>
          <p:nvPr>
            <p:ph idx="1"/>
          </p:nvPr>
        </p:nvSpPr>
        <p:spPr>
          <a:xfrm>
            <a:off x="838200" y="719528"/>
            <a:ext cx="10515600" cy="5457435"/>
          </a:xfrm>
        </p:spPr>
        <p:txBody>
          <a:bodyPr/>
          <a:lstStyle/>
          <a:p>
            <a:pPr marL="0" indent="0">
              <a:buNone/>
            </a:pPr>
            <a:r>
              <a:rPr lang="en-US" dirty="0"/>
              <a:t>At school I read and enjoyed the first major literary work in anything like contemporary English - Chaucer’s famous </a:t>
            </a:r>
            <a:r>
              <a:rPr lang="en-US" i="1" dirty="0"/>
              <a:t>Canterbury Tales</a:t>
            </a:r>
            <a:r>
              <a:rPr lang="en-US" dirty="0"/>
              <a:t> with his stories of those who were travelling on pilgrimage for all sorts of holy and unholy reasons. </a:t>
            </a:r>
          </a:p>
          <a:p>
            <a:endParaRPr lang="en-US" dirty="0"/>
          </a:p>
        </p:txBody>
      </p:sp>
    </p:spTree>
    <p:extLst>
      <p:ext uri="{BB962C8B-B14F-4D97-AF65-F5344CB8AC3E}">
        <p14:creationId xmlns:p14="http://schemas.microsoft.com/office/powerpoint/2010/main" val="3748610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461EB-393C-7847-A371-9B774ED60059}"/>
              </a:ext>
            </a:extLst>
          </p:cNvPr>
          <p:cNvSpPr>
            <a:spLocks noGrp="1"/>
          </p:cNvSpPr>
          <p:nvPr>
            <p:ph type="title"/>
          </p:nvPr>
        </p:nvSpPr>
        <p:spPr>
          <a:xfrm>
            <a:off x="974360" y="365126"/>
            <a:ext cx="10379439" cy="129550"/>
          </a:xfrm>
        </p:spPr>
        <p:txBody>
          <a:bodyPr>
            <a:normAutofit fontScale="90000"/>
          </a:bodyPr>
          <a:lstStyle/>
          <a:p>
            <a:endParaRPr lang="en-US" sz="3200" b="1" dirty="0"/>
          </a:p>
        </p:txBody>
      </p:sp>
      <p:sp>
        <p:nvSpPr>
          <p:cNvPr id="3" name="Content Placeholder 2">
            <a:extLst>
              <a:ext uri="{FF2B5EF4-FFF2-40B4-BE49-F238E27FC236}">
                <a16:creationId xmlns:a16="http://schemas.microsoft.com/office/drawing/2014/main" id="{EB66D7C7-E8A0-3B4B-95C8-CB2F0A9143D4}"/>
              </a:ext>
            </a:extLst>
          </p:cNvPr>
          <p:cNvSpPr>
            <a:spLocks noGrp="1"/>
          </p:cNvSpPr>
          <p:nvPr>
            <p:ph idx="1"/>
          </p:nvPr>
        </p:nvSpPr>
        <p:spPr>
          <a:xfrm>
            <a:off x="838200" y="494676"/>
            <a:ext cx="10515600" cy="5682287"/>
          </a:xfrm>
        </p:spPr>
        <p:txBody>
          <a:bodyPr>
            <a:normAutofit/>
          </a:bodyPr>
          <a:lstStyle/>
          <a:p>
            <a:pPr marL="0" indent="0">
              <a:buNone/>
            </a:pPr>
            <a:r>
              <a:rPr lang="en-US" dirty="0"/>
              <a:t>The landscape in which I grew up was full of these faint echoes of a world that had been lost in England, a world in which pilgrimage was once the only way that most people could or did travel, and a way of believing and belonging to the church. </a:t>
            </a:r>
          </a:p>
          <a:p>
            <a:pPr marL="0" indent="0">
              <a:buNone/>
            </a:pPr>
            <a:endParaRPr lang="en-US" dirty="0"/>
          </a:p>
          <a:p>
            <a:pPr marL="0" indent="0">
              <a:buNone/>
            </a:pPr>
            <a:r>
              <a:rPr lang="en-US" dirty="0"/>
              <a:t>This was a world infused with sacredness</a:t>
            </a:r>
            <a:br>
              <a:rPr lang="en-US" dirty="0"/>
            </a:br>
            <a:r>
              <a:rPr lang="en-US" dirty="0"/>
              <a:t> and mystery, where relics were treasured</a:t>
            </a:r>
            <a:br>
              <a:rPr lang="en-US" dirty="0"/>
            </a:br>
            <a:r>
              <a:rPr lang="en-US" dirty="0"/>
              <a:t> and journeys were undertaken in the hope</a:t>
            </a:r>
            <a:br>
              <a:rPr lang="en-US" dirty="0"/>
            </a:br>
            <a:r>
              <a:rPr lang="en-US" dirty="0"/>
              <a:t> of finding God or healing. It was a world</a:t>
            </a:r>
            <a:br>
              <a:rPr lang="en-US" dirty="0"/>
            </a:br>
            <a:r>
              <a:rPr lang="en-US" dirty="0"/>
              <a:t> outlined by worn paths and ancient routes, marked out by guest houses and hospitality, a world that called on people of all classes and types to walk together, a world that combined prayer, movement and the seeking of a better life and world in one. </a:t>
            </a:r>
          </a:p>
          <a:p>
            <a:pPr marL="0" indent="0">
              <a:buNone/>
            </a:pPr>
            <a:endParaRPr lang="en-GB" dirty="0"/>
          </a:p>
          <a:p>
            <a:endParaRPr lang="en-US" dirty="0"/>
          </a:p>
        </p:txBody>
      </p:sp>
      <p:pic>
        <p:nvPicPr>
          <p:cNvPr id="4" name="Content Placeholder 4">
            <a:extLst>
              <a:ext uri="{FF2B5EF4-FFF2-40B4-BE49-F238E27FC236}">
                <a16:creationId xmlns:a16="http://schemas.microsoft.com/office/drawing/2014/main" id="{C512CDE7-3CFD-8940-9080-9F6495DF376A}"/>
              </a:ext>
            </a:extLst>
          </p:cNvPr>
          <p:cNvPicPr>
            <a:picLocks noChangeAspect="1"/>
          </p:cNvPicPr>
          <p:nvPr/>
        </p:nvPicPr>
        <p:blipFill rotWithShape="1">
          <a:blip r:embed="rId2"/>
          <a:srcRect l="1005" t="5518" r="7928" b="22566"/>
          <a:stretch/>
        </p:blipFill>
        <p:spPr>
          <a:xfrm>
            <a:off x="7649152" y="1873769"/>
            <a:ext cx="2424238" cy="2263515"/>
          </a:xfrm>
          <a:prstGeom prst="rect">
            <a:avLst/>
          </a:prstGeom>
        </p:spPr>
      </p:pic>
    </p:spTree>
    <p:extLst>
      <p:ext uri="{BB962C8B-B14F-4D97-AF65-F5344CB8AC3E}">
        <p14:creationId xmlns:p14="http://schemas.microsoft.com/office/powerpoint/2010/main" val="1827656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FE2B73-E47E-6142-B618-20CDEC1FBE3D}"/>
              </a:ext>
            </a:extLst>
          </p:cNvPr>
          <p:cNvSpPr>
            <a:spLocks noGrp="1"/>
          </p:cNvSpPr>
          <p:nvPr>
            <p:ph type="title"/>
          </p:nvPr>
        </p:nvSpPr>
        <p:spPr>
          <a:xfrm>
            <a:off x="1064302" y="365126"/>
            <a:ext cx="10289498" cy="8458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F88CA5B-915E-2849-AEEA-4F6CE8A551DE}"/>
              </a:ext>
            </a:extLst>
          </p:cNvPr>
          <p:cNvSpPr>
            <a:spLocks noGrp="1"/>
          </p:cNvSpPr>
          <p:nvPr>
            <p:ph idx="1"/>
          </p:nvPr>
        </p:nvSpPr>
        <p:spPr>
          <a:xfrm>
            <a:off x="884420" y="899411"/>
            <a:ext cx="10589301" cy="5607336"/>
          </a:xfrm>
        </p:spPr>
        <p:txBody>
          <a:bodyPr/>
          <a:lstStyle/>
          <a:p>
            <a:pPr marL="0" indent="0">
              <a:buNone/>
            </a:pPr>
            <a:endParaRPr lang="en-US" dirty="0"/>
          </a:p>
          <a:p>
            <a:pPr marL="0" indent="0">
              <a:buNone/>
            </a:pPr>
            <a:r>
              <a:rPr lang="en-US" dirty="0"/>
              <a:t>Pilgrimages were (I was taught), at their best, little more than holidays and often an excuse to set aside the moral codes of home. At their worst there were those who exploited the faithful, taking their money in exchange for the touch of a relic or to have prayers said or indulgences granted. I learned, in my childhood and teenage years, that pilgrimages did not inspire or encourage holy behavior or true piety, and that they were often ruthlessly </a:t>
            </a:r>
            <a:r>
              <a:rPr lang="en-US" dirty="0" err="1"/>
              <a:t>exploitative.They</a:t>
            </a:r>
            <a:r>
              <a:rPr lang="en-US" dirty="0"/>
              <a:t> were outward practices emptied of real meaning and integrity, little more than a way to create income for religious communities, of sustaining a whole travel industry and of persuading those desperate for healing to part with their money. </a:t>
            </a:r>
            <a:endParaRPr lang="en-GB" dirty="0"/>
          </a:p>
          <a:p>
            <a:endParaRPr lang="en-US" dirty="0"/>
          </a:p>
        </p:txBody>
      </p:sp>
    </p:spTree>
    <p:extLst>
      <p:ext uri="{BB962C8B-B14F-4D97-AF65-F5344CB8AC3E}">
        <p14:creationId xmlns:p14="http://schemas.microsoft.com/office/powerpoint/2010/main" val="1195796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2E770-33D1-9344-B657-38471FA5A8DD}"/>
              </a:ext>
            </a:extLst>
          </p:cNvPr>
          <p:cNvSpPr>
            <a:spLocks noGrp="1"/>
          </p:cNvSpPr>
          <p:nvPr>
            <p:ph type="title"/>
          </p:nvPr>
        </p:nvSpPr>
        <p:spPr>
          <a:xfrm>
            <a:off x="838200" y="365125"/>
            <a:ext cx="10515600" cy="924029"/>
          </a:xfrm>
        </p:spPr>
        <p:txBody>
          <a:bodyPr>
            <a:normAutofit/>
          </a:bodyPr>
          <a:lstStyle/>
          <a:p>
            <a:r>
              <a:rPr lang="en-US" sz="3600" b="1" dirty="0"/>
              <a:t>Faith (and thus pilgrimage) as an ’inner’ experience…</a:t>
            </a:r>
          </a:p>
        </p:txBody>
      </p:sp>
      <p:sp>
        <p:nvSpPr>
          <p:cNvPr id="3" name="Content Placeholder 2">
            <a:extLst>
              <a:ext uri="{FF2B5EF4-FFF2-40B4-BE49-F238E27FC236}">
                <a16:creationId xmlns:a16="http://schemas.microsoft.com/office/drawing/2014/main" id="{5A760AD6-050E-AA44-91CD-AB2862D79019}"/>
              </a:ext>
            </a:extLst>
          </p:cNvPr>
          <p:cNvSpPr>
            <a:spLocks noGrp="1"/>
          </p:cNvSpPr>
          <p:nvPr>
            <p:ph idx="1"/>
          </p:nvPr>
        </p:nvSpPr>
        <p:spPr>
          <a:xfrm>
            <a:off x="838200" y="1439056"/>
            <a:ext cx="10515600" cy="4991723"/>
          </a:xfrm>
        </p:spPr>
        <p:txBody>
          <a:bodyPr>
            <a:normAutofit/>
          </a:bodyPr>
          <a:lstStyle/>
          <a:p>
            <a:pPr marL="0" indent="0">
              <a:buNone/>
            </a:pPr>
            <a:r>
              <a:rPr lang="en-US" dirty="0"/>
              <a:t>Faith became more about an inner journey for my soul, the ‘</a:t>
            </a:r>
            <a:r>
              <a:rPr lang="en-US" dirty="0" err="1"/>
              <a:t>withinness</a:t>
            </a:r>
            <a:r>
              <a:rPr lang="en-US" dirty="0"/>
              <a:t>’ of it most important. A Quiet Time, to journal about my faith and to believe that if I were any sort of pilgrim it was a metaphorical one. - - personal and inner progress in the spiritual life</a:t>
            </a:r>
          </a:p>
          <a:p>
            <a:pPr marL="0" indent="0">
              <a:buNone/>
            </a:pPr>
            <a:r>
              <a:rPr lang="en-US" dirty="0"/>
              <a:t>One book which, along with the Bible, dominated Protestant piety in England for centuries. John Bunyan’s </a:t>
            </a:r>
            <a:r>
              <a:rPr lang="en-US" i="1" dirty="0"/>
              <a:t>Pilgrims Progress</a:t>
            </a:r>
            <a:r>
              <a:rPr lang="en-US" dirty="0"/>
              <a:t> </a:t>
            </a:r>
          </a:p>
          <a:p>
            <a:pPr marL="0" indent="0">
              <a:buNone/>
            </a:pPr>
            <a:r>
              <a:rPr lang="en-US" dirty="0"/>
              <a:t>Pilgrimage becomes a metaphor for </a:t>
            </a:r>
            <a:br>
              <a:rPr lang="en-US" dirty="0"/>
            </a:br>
            <a:r>
              <a:rPr lang="en-US" dirty="0"/>
              <a:t>an </a:t>
            </a:r>
            <a:r>
              <a:rPr lang="en-US" i="1" dirty="0"/>
              <a:t>inner</a:t>
            </a:r>
            <a:r>
              <a:rPr lang="en-US" dirty="0"/>
              <a:t> journey of faith</a:t>
            </a:r>
            <a:br>
              <a:rPr lang="en-US" dirty="0"/>
            </a:br>
            <a:r>
              <a:rPr lang="en-US" dirty="0"/>
              <a:t>rather than an outer journey</a:t>
            </a:r>
            <a:br>
              <a:rPr lang="en-US" dirty="0"/>
            </a:br>
            <a:r>
              <a:rPr lang="en-US" dirty="0"/>
              <a:t>to a real physical place or holy site. </a:t>
            </a:r>
          </a:p>
        </p:txBody>
      </p:sp>
      <p:pic>
        <p:nvPicPr>
          <p:cNvPr id="5" name="Picture 4">
            <a:extLst>
              <a:ext uri="{FF2B5EF4-FFF2-40B4-BE49-F238E27FC236}">
                <a16:creationId xmlns:a16="http://schemas.microsoft.com/office/drawing/2014/main" id="{823DCDDA-B329-5542-B957-70B23EEFB01D}"/>
              </a:ext>
            </a:extLst>
          </p:cNvPr>
          <p:cNvPicPr>
            <a:picLocks noChangeAspect="1"/>
          </p:cNvPicPr>
          <p:nvPr/>
        </p:nvPicPr>
        <p:blipFill>
          <a:blip r:embed="rId2"/>
          <a:stretch>
            <a:fillRect/>
          </a:stretch>
        </p:blipFill>
        <p:spPr>
          <a:xfrm>
            <a:off x="7914806" y="4137285"/>
            <a:ext cx="2089879" cy="2083631"/>
          </a:xfrm>
          <a:prstGeom prst="rect">
            <a:avLst/>
          </a:prstGeom>
        </p:spPr>
      </p:pic>
    </p:spTree>
    <p:extLst>
      <p:ext uri="{BB962C8B-B14F-4D97-AF65-F5344CB8AC3E}">
        <p14:creationId xmlns:p14="http://schemas.microsoft.com/office/powerpoint/2010/main" val="735892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DFA5-C379-CB46-A2C8-DD78BDA4CE3F}"/>
              </a:ext>
            </a:extLst>
          </p:cNvPr>
          <p:cNvSpPr>
            <a:spLocks noGrp="1"/>
          </p:cNvSpPr>
          <p:nvPr>
            <p:ph type="title"/>
          </p:nvPr>
        </p:nvSpPr>
        <p:spPr>
          <a:xfrm>
            <a:off x="838200" y="365126"/>
            <a:ext cx="10515600" cy="1043950"/>
          </a:xfrm>
        </p:spPr>
        <p:txBody>
          <a:bodyPr>
            <a:normAutofit/>
          </a:bodyPr>
          <a:lstStyle/>
          <a:p>
            <a:r>
              <a:rPr lang="en-US" sz="3200" b="1" i="1" dirty="0"/>
              <a:t>But now </a:t>
            </a:r>
            <a:r>
              <a:rPr lang="en-US" sz="3200" b="1" dirty="0"/>
              <a:t>a shift and a revisiting that the magi might have understood…</a:t>
            </a:r>
          </a:p>
        </p:txBody>
      </p:sp>
      <p:sp>
        <p:nvSpPr>
          <p:cNvPr id="3" name="Content Placeholder 2">
            <a:extLst>
              <a:ext uri="{FF2B5EF4-FFF2-40B4-BE49-F238E27FC236}">
                <a16:creationId xmlns:a16="http://schemas.microsoft.com/office/drawing/2014/main" id="{365BBC8D-3630-804A-B4DC-DF348AF6EC40}"/>
              </a:ext>
            </a:extLst>
          </p:cNvPr>
          <p:cNvSpPr>
            <a:spLocks noGrp="1"/>
          </p:cNvSpPr>
          <p:nvPr>
            <p:ph idx="1"/>
          </p:nvPr>
        </p:nvSpPr>
        <p:spPr>
          <a:xfrm>
            <a:off x="838200" y="1825624"/>
            <a:ext cx="10515600" cy="4635135"/>
          </a:xfrm>
        </p:spPr>
        <p:txBody>
          <a:bodyPr>
            <a:normAutofit/>
          </a:bodyPr>
          <a:lstStyle/>
          <a:p>
            <a:pPr marL="0" indent="0">
              <a:buNone/>
            </a:pPr>
            <a:r>
              <a:rPr lang="en-GB" dirty="0"/>
              <a:t>From the website of </a:t>
            </a:r>
            <a:r>
              <a:rPr lang="en-GB" b="1" dirty="0"/>
              <a:t>St David’s Cathedral: </a:t>
            </a:r>
          </a:p>
          <a:p>
            <a:pPr marL="0" indent="0">
              <a:buNone/>
            </a:pPr>
            <a:r>
              <a:rPr lang="en-GB" b="1" dirty="0"/>
              <a:t>Pilgrimage today</a:t>
            </a:r>
          </a:p>
          <a:p>
            <a:pPr marL="0" indent="0">
              <a:buNone/>
            </a:pPr>
            <a:endParaRPr lang="en-GB" b="1" dirty="0"/>
          </a:p>
          <a:p>
            <a:pPr marL="0" indent="0">
              <a:buNone/>
            </a:pPr>
            <a:endParaRPr lang="en-GB" b="1" dirty="0"/>
          </a:p>
          <a:p>
            <a:pPr marL="0" indent="0">
              <a:buNone/>
            </a:pPr>
            <a:r>
              <a:rPr lang="en-GB" dirty="0"/>
              <a:t>’Today there is a rising interest in the idea of journeying and pilgrimage for many different reasons.  Not only will people venture on a pilgrimage as a response to faith but also to enable them to gain perspective on some issue or stage in their lives, for the benefits of health and wellbeing or to find a greater connection with creation.’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US" dirty="0"/>
          </a:p>
        </p:txBody>
      </p:sp>
      <p:pic>
        <p:nvPicPr>
          <p:cNvPr id="8" name="Picture 7">
            <a:extLst>
              <a:ext uri="{FF2B5EF4-FFF2-40B4-BE49-F238E27FC236}">
                <a16:creationId xmlns:a16="http://schemas.microsoft.com/office/drawing/2014/main" id="{2DA89C55-7B1B-B44B-A6A9-26D214391D8F}"/>
              </a:ext>
            </a:extLst>
          </p:cNvPr>
          <p:cNvPicPr>
            <a:picLocks noChangeAspect="1"/>
          </p:cNvPicPr>
          <p:nvPr/>
        </p:nvPicPr>
        <p:blipFill>
          <a:blip r:embed="rId2"/>
          <a:stretch>
            <a:fillRect/>
          </a:stretch>
        </p:blipFill>
        <p:spPr>
          <a:xfrm>
            <a:off x="7769566" y="1666068"/>
            <a:ext cx="2423931" cy="1843791"/>
          </a:xfrm>
          <a:prstGeom prst="rect">
            <a:avLst/>
          </a:prstGeom>
        </p:spPr>
      </p:pic>
      <p:sp>
        <p:nvSpPr>
          <p:cNvPr id="4" name="TextBox 3">
            <a:extLst>
              <a:ext uri="{FF2B5EF4-FFF2-40B4-BE49-F238E27FC236}">
                <a16:creationId xmlns:a16="http://schemas.microsoft.com/office/drawing/2014/main" id="{5D788C13-CD58-C14A-9EB9-F01A09F77473}"/>
              </a:ext>
            </a:extLst>
          </p:cNvPr>
          <p:cNvSpPr txBox="1"/>
          <p:nvPr/>
        </p:nvSpPr>
        <p:spPr>
          <a:xfrm>
            <a:off x="9893508" y="989351"/>
            <a:ext cx="184731" cy="646331"/>
          </a:xfrm>
          <a:prstGeom prst="rect">
            <a:avLst/>
          </a:prstGeom>
          <a:noFill/>
        </p:spPr>
        <p:txBody>
          <a:bodyPr wrap="none" rtlCol="0">
            <a:spAutoFit/>
          </a:bodyPr>
          <a:lstStyle/>
          <a:p>
            <a:endParaRPr lang="en-US" dirty="0"/>
          </a:p>
          <a:p>
            <a:endParaRPr lang="en-US" dirty="0"/>
          </a:p>
        </p:txBody>
      </p:sp>
    </p:spTree>
    <p:extLst>
      <p:ext uri="{BB962C8B-B14F-4D97-AF65-F5344CB8AC3E}">
        <p14:creationId xmlns:p14="http://schemas.microsoft.com/office/powerpoint/2010/main" val="2551673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0D0B4F-0239-7F40-A31B-C7552EC5B953}"/>
              </a:ext>
            </a:extLst>
          </p:cNvPr>
          <p:cNvSpPr>
            <a:spLocks noGrp="1"/>
          </p:cNvSpPr>
          <p:nvPr>
            <p:ph type="title"/>
          </p:nvPr>
        </p:nvSpPr>
        <p:spPr>
          <a:xfrm flipV="1">
            <a:off x="974360" y="319406"/>
            <a:ext cx="10379439"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7973FF04-0A33-7145-A2D1-ED425805C529}"/>
              </a:ext>
            </a:extLst>
          </p:cNvPr>
          <p:cNvSpPr>
            <a:spLocks noGrp="1"/>
          </p:cNvSpPr>
          <p:nvPr>
            <p:ph idx="1"/>
          </p:nvPr>
        </p:nvSpPr>
        <p:spPr>
          <a:xfrm>
            <a:off x="838200" y="1154242"/>
            <a:ext cx="10515600" cy="5112661"/>
          </a:xfrm>
        </p:spPr>
        <p:txBody>
          <a:bodyPr/>
          <a:lstStyle/>
          <a:p>
            <a:pPr marL="0" indent="0">
              <a:buNone/>
            </a:pPr>
            <a:r>
              <a:rPr lang="en-GB" dirty="0"/>
              <a:t>“I found incredible kindness, dignity and hospitality in both Iraq and Afghanistan - am only alive because of it - the most worthwhile lesson of a twenty month walk to these countries was a deepening appreciation of the kindness of strangers.” </a:t>
            </a:r>
            <a:r>
              <a:rPr lang="en-GB" i="1" dirty="0"/>
              <a:t>Rory Stewart </a:t>
            </a:r>
            <a:endParaRPr lang="en-GB" dirty="0"/>
          </a:p>
          <a:p>
            <a:endParaRPr lang="en-US" dirty="0"/>
          </a:p>
        </p:txBody>
      </p:sp>
      <p:pic>
        <p:nvPicPr>
          <p:cNvPr id="5" name="Picture 4">
            <a:extLst>
              <a:ext uri="{FF2B5EF4-FFF2-40B4-BE49-F238E27FC236}">
                <a16:creationId xmlns:a16="http://schemas.microsoft.com/office/drawing/2014/main" id="{52008C6A-2334-1946-9FCD-64A2CA610952}"/>
              </a:ext>
            </a:extLst>
          </p:cNvPr>
          <p:cNvPicPr>
            <a:picLocks noChangeAspect="1"/>
          </p:cNvPicPr>
          <p:nvPr/>
        </p:nvPicPr>
        <p:blipFill>
          <a:blip r:embed="rId2"/>
          <a:stretch>
            <a:fillRect/>
          </a:stretch>
        </p:blipFill>
        <p:spPr>
          <a:xfrm>
            <a:off x="3867462" y="2878110"/>
            <a:ext cx="4092315" cy="3388793"/>
          </a:xfrm>
          <a:prstGeom prst="rect">
            <a:avLst/>
          </a:prstGeom>
        </p:spPr>
      </p:pic>
    </p:spTree>
    <p:extLst>
      <p:ext uri="{BB962C8B-B14F-4D97-AF65-F5344CB8AC3E}">
        <p14:creationId xmlns:p14="http://schemas.microsoft.com/office/powerpoint/2010/main" val="209325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6EF19-CACB-D048-9AF2-B428D7B49DFD}"/>
              </a:ext>
            </a:extLst>
          </p:cNvPr>
          <p:cNvSpPr>
            <a:spLocks noGrp="1"/>
          </p:cNvSpPr>
          <p:nvPr>
            <p:ph type="title"/>
          </p:nvPr>
        </p:nvSpPr>
        <p:spPr>
          <a:xfrm>
            <a:off x="838200" y="365125"/>
            <a:ext cx="10374443" cy="939019"/>
          </a:xfrm>
        </p:spPr>
        <p:txBody>
          <a:bodyPr>
            <a:normAutofit fontScale="90000"/>
          </a:bodyPr>
          <a:lstStyle/>
          <a:p>
            <a:r>
              <a:rPr lang="en-GB" sz="3200" b="1" dirty="0"/>
              <a:t>Annie Dillard  </a:t>
            </a:r>
            <a:r>
              <a:rPr lang="en-GB" sz="3200" b="1" i="1" dirty="0"/>
              <a:t>Pilgrim at Tinker Creek</a:t>
            </a:r>
            <a:br>
              <a:rPr lang="en-US" dirty="0"/>
            </a:br>
            <a:endParaRPr lang="en-US" dirty="0"/>
          </a:p>
        </p:txBody>
      </p:sp>
      <p:sp>
        <p:nvSpPr>
          <p:cNvPr id="3" name="Content Placeholder 2">
            <a:extLst>
              <a:ext uri="{FF2B5EF4-FFF2-40B4-BE49-F238E27FC236}">
                <a16:creationId xmlns:a16="http://schemas.microsoft.com/office/drawing/2014/main" id="{8398FE40-3C03-A348-839C-9FCFB7C5C071}"/>
              </a:ext>
            </a:extLst>
          </p:cNvPr>
          <p:cNvSpPr>
            <a:spLocks noGrp="1"/>
          </p:cNvSpPr>
          <p:nvPr>
            <p:ph idx="1"/>
          </p:nvPr>
        </p:nvSpPr>
        <p:spPr>
          <a:xfrm>
            <a:off x="838200" y="959370"/>
            <a:ext cx="10515600" cy="5217593"/>
          </a:xfrm>
        </p:spPr>
        <p:txBody>
          <a:bodyPr>
            <a:normAutofit fontScale="92500" lnSpcReduction="20000"/>
          </a:bodyPr>
          <a:lstStyle/>
          <a:p>
            <a:pPr marL="0" indent="0">
              <a:buNone/>
            </a:pPr>
            <a:r>
              <a:rPr lang="en-US" dirty="0"/>
              <a:t>The Blue Ridge Mountains of Virginia… </a:t>
            </a:r>
          </a:p>
          <a:p>
            <a:pPr marL="0" indent="0">
              <a:buNone/>
            </a:pPr>
            <a:r>
              <a:rPr lang="en-US" dirty="0"/>
              <a:t>a life of attention</a:t>
            </a:r>
          </a:p>
          <a:p>
            <a:pPr marL="0" indent="0">
              <a:buNone/>
            </a:pPr>
            <a:r>
              <a:rPr lang="en-US" dirty="0"/>
              <a:t> and immersion in a place..</a:t>
            </a:r>
          </a:p>
          <a:p>
            <a:pPr marL="0" indent="0">
              <a:buNone/>
            </a:pPr>
            <a:endParaRPr lang="en-US" dirty="0"/>
          </a:p>
          <a:p>
            <a:pPr marL="0" indent="0">
              <a:buNone/>
            </a:pPr>
            <a:r>
              <a:rPr lang="en-US" dirty="0"/>
              <a:t>unsentimental and deeply revealing…</a:t>
            </a:r>
          </a:p>
          <a:p>
            <a:pPr marL="0" indent="0">
              <a:buNone/>
            </a:pPr>
            <a:endParaRPr lang="en-US" dirty="0"/>
          </a:p>
          <a:p>
            <a:pPr marL="0" indent="0">
              <a:buNone/>
            </a:pPr>
            <a:r>
              <a:rPr lang="en-US" dirty="0"/>
              <a:t>…’the wonder is that all the forms are not monsters, that there is beauty at all… Beauty itself is the fruit of the creator’s exuberance that grew such a tangle, and the grotesques and the horrors bloom from that same free growth, that intricate scramble and twine up and down the conditions of time.</a:t>
            </a:r>
          </a:p>
          <a:p>
            <a:pPr marL="0" indent="0">
              <a:buNone/>
            </a:pPr>
            <a:r>
              <a:rPr lang="en-US" dirty="0"/>
              <a:t>This, then, is the extravagant landscape of the world, given, given with pizzazz, given in good measure, pressed down, shaken together, and running over.’ (p.148)</a:t>
            </a:r>
          </a:p>
        </p:txBody>
      </p:sp>
      <p:pic>
        <p:nvPicPr>
          <p:cNvPr id="5" name="Picture 4">
            <a:extLst>
              <a:ext uri="{FF2B5EF4-FFF2-40B4-BE49-F238E27FC236}">
                <a16:creationId xmlns:a16="http://schemas.microsoft.com/office/drawing/2014/main" id="{4A9186D4-A3F5-C54C-AD3A-136A41F5E5BC}"/>
              </a:ext>
            </a:extLst>
          </p:cNvPr>
          <p:cNvPicPr>
            <a:picLocks noChangeAspect="1"/>
          </p:cNvPicPr>
          <p:nvPr/>
        </p:nvPicPr>
        <p:blipFill>
          <a:blip r:embed="rId2"/>
          <a:stretch>
            <a:fillRect/>
          </a:stretch>
        </p:blipFill>
        <p:spPr>
          <a:xfrm>
            <a:off x="7824865" y="764499"/>
            <a:ext cx="2000979" cy="2443397"/>
          </a:xfrm>
          <a:prstGeom prst="rect">
            <a:avLst/>
          </a:prstGeom>
        </p:spPr>
      </p:pic>
    </p:spTree>
    <p:extLst>
      <p:ext uri="{BB962C8B-B14F-4D97-AF65-F5344CB8AC3E}">
        <p14:creationId xmlns:p14="http://schemas.microsoft.com/office/powerpoint/2010/main" val="26245791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58B8D-B04C-C04F-9C4D-50A76ECBEC1E}"/>
              </a:ext>
            </a:extLst>
          </p:cNvPr>
          <p:cNvSpPr>
            <a:spLocks noGrp="1"/>
          </p:cNvSpPr>
          <p:nvPr>
            <p:ph type="title"/>
          </p:nvPr>
        </p:nvSpPr>
        <p:spPr/>
        <p:txBody>
          <a:bodyPr/>
          <a:lstStyle/>
          <a:p>
            <a:r>
              <a:rPr lang="en-US" dirty="0"/>
              <a:t>James Joyce</a:t>
            </a:r>
          </a:p>
        </p:txBody>
      </p:sp>
      <p:sp>
        <p:nvSpPr>
          <p:cNvPr id="3" name="Content Placeholder 2">
            <a:extLst>
              <a:ext uri="{FF2B5EF4-FFF2-40B4-BE49-F238E27FC236}">
                <a16:creationId xmlns:a16="http://schemas.microsoft.com/office/drawing/2014/main" id="{E74D9FF8-EEC0-1B4B-8A38-CD0D03CC3086}"/>
              </a:ext>
            </a:extLst>
          </p:cNvPr>
          <p:cNvSpPr>
            <a:spLocks noGrp="1"/>
          </p:cNvSpPr>
          <p:nvPr>
            <p:ph idx="1"/>
          </p:nvPr>
        </p:nvSpPr>
        <p:spPr/>
        <p:txBody>
          <a:bodyPr>
            <a:normAutofit/>
          </a:bodyPr>
          <a:lstStyle/>
          <a:p>
            <a:r>
              <a:rPr lang="en-GB" dirty="0"/>
              <a:t>Borrowed the religious term ‘Epiphany’ </a:t>
            </a:r>
          </a:p>
          <a:p>
            <a:r>
              <a:rPr lang="en-GB" i="1" dirty="0"/>
              <a:t>A Portrait of the Artist as a Young Man</a:t>
            </a:r>
            <a:r>
              <a:rPr lang="en-GB" dirty="0"/>
              <a:t>. </a:t>
            </a:r>
          </a:p>
          <a:p>
            <a:r>
              <a:rPr lang="en-GB" dirty="0"/>
              <a:t>"a sudden spiritual manifestation, whether in the vulgarity of speech or of gesture or in a memorable phase of the mind itself…”</a:t>
            </a:r>
          </a:p>
          <a:p>
            <a:r>
              <a:rPr lang="en-GB" dirty="0"/>
              <a:t>moments of heightened poetic perception. </a:t>
            </a:r>
          </a:p>
          <a:p>
            <a:r>
              <a:rPr lang="en-GB" dirty="0"/>
              <a:t>Joyce's term was then used to describe a common feature of the modernist novel, with authors as varied as Virginia Woolf, Marcel Proust, Ezra Pound, and Katherine Mansfield all featuring these sudden moments of vision as an aspect of the contemporary mind. </a:t>
            </a:r>
            <a:endParaRPr lang="en-US" dirty="0"/>
          </a:p>
        </p:txBody>
      </p:sp>
      <p:pic>
        <p:nvPicPr>
          <p:cNvPr id="5" name="Picture 4">
            <a:extLst>
              <a:ext uri="{FF2B5EF4-FFF2-40B4-BE49-F238E27FC236}">
                <a16:creationId xmlns:a16="http://schemas.microsoft.com/office/drawing/2014/main" id="{1968BD3F-7108-8E41-A5CF-5C9DEDF3B0D7}"/>
              </a:ext>
            </a:extLst>
          </p:cNvPr>
          <p:cNvPicPr>
            <a:picLocks noChangeAspect="1"/>
          </p:cNvPicPr>
          <p:nvPr/>
        </p:nvPicPr>
        <p:blipFill>
          <a:blip r:embed="rId2"/>
          <a:stretch>
            <a:fillRect/>
          </a:stretch>
        </p:blipFill>
        <p:spPr>
          <a:xfrm>
            <a:off x="7366521" y="852488"/>
            <a:ext cx="1206500" cy="1676400"/>
          </a:xfrm>
          <a:prstGeom prst="rect">
            <a:avLst/>
          </a:prstGeom>
        </p:spPr>
      </p:pic>
    </p:spTree>
    <p:extLst>
      <p:ext uri="{BB962C8B-B14F-4D97-AF65-F5344CB8AC3E}">
        <p14:creationId xmlns:p14="http://schemas.microsoft.com/office/powerpoint/2010/main" val="11299766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58C224-88C0-2947-B500-986D1E275142}"/>
              </a:ext>
            </a:extLst>
          </p:cNvPr>
          <p:cNvSpPr>
            <a:spLocks noGrp="1"/>
          </p:cNvSpPr>
          <p:nvPr>
            <p:ph type="title"/>
          </p:nvPr>
        </p:nvSpPr>
        <p:spPr/>
        <p:txBody>
          <a:bodyPr>
            <a:normAutofit/>
          </a:bodyPr>
          <a:lstStyle/>
          <a:p>
            <a:r>
              <a:rPr lang="en-US" sz="3600" b="1" dirty="0"/>
              <a:t>Barbara Brown Taylor</a:t>
            </a:r>
          </a:p>
        </p:txBody>
      </p:sp>
      <p:sp>
        <p:nvSpPr>
          <p:cNvPr id="3" name="Content Placeholder 2">
            <a:extLst>
              <a:ext uri="{FF2B5EF4-FFF2-40B4-BE49-F238E27FC236}">
                <a16:creationId xmlns:a16="http://schemas.microsoft.com/office/drawing/2014/main" id="{E2F24168-0B1E-A342-A0DA-0BC5F33E340A}"/>
              </a:ext>
            </a:extLst>
          </p:cNvPr>
          <p:cNvSpPr>
            <a:spLocks noGrp="1"/>
          </p:cNvSpPr>
          <p:nvPr>
            <p:ph idx="1"/>
          </p:nvPr>
        </p:nvSpPr>
        <p:spPr/>
        <p:txBody>
          <a:bodyPr/>
          <a:lstStyle/>
          <a:p>
            <a:pPr marL="0" indent="0">
              <a:buNone/>
            </a:pPr>
            <a:endParaRPr lang="en-GB" dirty="0"/>
          </a:p>
          <a:p>
            <a:pPr marL="0" indent="0">
              <a:buNone/>
            </a:pPr>
            <a:r>
              <a:rPr lang="en-US" dirty="0"/>
              <a:t>‘Sometimes we do not know what we know until it comes to us through the soles of our feet, the embrace of a tender lover, or the kindness of a stranger. Touching the truth with our minds alone is not enough. We are made to touch it with our bodies.’</a:t>
            </a:r>
          </a:p>
          <a:p>
            <a:pPr marL="0" indent="0">
              <a:buNone/>
            </a:pPr>
            <a:endParaRPr lang="en-GB" dirty="0"/>
          </a:p>
          <a:p>
            <a:pPr marL="0" indent="0">
              <a:buNone/>
            </a:pPr>
            <a:r>
              <a:rPr lang="en-GB" dirty="0"/>
              <a:t>Barbara Brown Taylor. (2009) </a:t>
            </a:r>
            <a:r>
              <a:rPr lang="en-GB" i="1" dirty="0"/>
              <a:t>An Altar in the World. Finding the Sacred Beneath our Feet. </a:t>
            </a:r>
            <a:r>
              <a:rPr lang="en-GB" dirty="0"/>
              <a:t>Canterbury Press, Norwich, p. 62</a:t>
            </a:r>
          </a:p>
          <a:p>
            <a:pPr marL="0" indent="0">
              <a:buNone/>
            </a:pPr>
            <a:endParaRPr lang="en-US" dirty="0"/>
          </a:p>
        </p:txBody>
      </p:sp>
      <p:pic>
        <p:nvPicPr>
          <p:cNvPr id="5" name="Picture 4">
            <a:extLst>
              <a:ext uri="{FF2B5EF4-FFF2-40B4-BE49-F238E27FC236}">
                <a16:creationId xmlns:a16="http://schemas.microsoft.com/office/drawing/2014/main" id="{05B97C15-DED7-FB47-9A82-BA37D1B18CFB}"/>
              </a:ext>
            </a:extLst>
          </p:cNvPr>
          <p:cNvPicPr>
            <a:picLocks noChangeAspect="1"/>
          </p:cNvPicPr>
          <p:nvPr/>
        </p:nvPicPr>
        <p:blipFill>
          <a:blip r:embed="rId2"/>
          <a:stretch>
            <a:fillRect/>
          </a:stretch>
        </p:blipFill>
        <p:spPr>
          <a:xfrm>
            <a:off x="6655633" y="365124"/>
            <a:ext cx="2280822" cy="1868409"/>
          </a:xfrm>
          <a:prstGeom prst="rect">
            <a:avLst/>
          </a:prstGeom>
        </p:spPr>
      </p:pic>
    </p:spTree>
    <p:extLst>
      <p:ext uri="{BB962C8B-B14F-4D97-AF65-F5344CB8AC3E}">
        <p14:creationId xmlns:p14="http://schemas.microsoft.com/office/powerpoint/2010/main" val="12247495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77CE5-F45D-5F4D-91C0-E841504E6539}"/>
              </a:ext>
            </a:extLst>
          </p:cNvPr>
          <p:cNvSpPr>
            <a:spLocks noGrp="1"/>
          </p:cNvSpPr>
          <p:nvPr>
            <p:ph type="title"/>
          </p:nvPr>
        </p:nvSpPr>
        <p:spPr/>
        <p:txBody>
          <a:bodyPr/>
          <a:lstStyle/>
          <a:p>
            <a:r>
              <a:rPr lang="en-US" dirty="0"/>
              <a:t>Phoebe</a:t>
            </a:r>
          </a:p>
        </p:txBody>
      </p:sp>
      <p:pic>
        <p:nvPicPr>
          <p:cNvPr id="5" name="Content Placeholder 4">
            <a:extLst>
              <a:ext uri="{FF2B5EF4-FFF2-40B4-BE49-F238E27FC236}">
                <a16:creationId xmlns:a16="http://schemas.microsoft.com/office/drawing/2014/main" id="{8F30B12D-3E15-AE44-BC84-4B2C5DD4B98E}"/>
              </a:ext>
            </a:extLst>
          </p:cNvPr>
          <p:cNvPicPr>
            <a:picLocks noGrp="1" noChangeAspect="1"/>
          </p:cNvPicPr>
          <p:nvPr>
            <p:ph idx="1"/>
          </p:nvPr>
        </p:nvPicPr>
        <p:blipFill>
          <a:blip r:embed="rId2"/>
          <a:stretch>
            <a:fillRect/>
          </a:stretch>
        </p:blipFill>
        <p:spPr>
          <a:xfrm rot="5400000">
            <a:off x="2955559" y="1436558"/>
            <a:ext cx="5276541" cy="4052341"/>
          </a:xfrm>
        </p:spPr>
      </p:pic>
    </p:spTree>
    <p:extLst>
      <p:ext uri="{BB962C8B-B14F-4D97-AF65-F5344CB8AC3E}">
        <p14:creationId xmlns:p14="http://schemas.microsoft.com/office/powerpoint/2010/main" val="2541540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3F01E-5D05-5C46-BD42-E979980CE07E}"/>
              </a:ext>
            </a:extLst>
          </p:cNvPr>
          <p:cNvSpPr>
            <a:spLocks noGrp="1"/>
          </p:cNvSpPr>
          <p:nvPr>
            <p:ph type="title"/>
          </p:nvPr>
        </p:nvSpPr>
        <p:spPr/>
        <p:txBody>
          <a:bodyPr>
            <a:normAutofit/>
          </a:bodyPr>
          <a:lstStyle/>
          <a:p>
            <a:r>
              <a:rPr lang="en-US" sz="3200" dirty="0"/>
              <a:t>Pilgrimage with Phoebe</a:t>
            </a:r>
          </a:p>
        </p:txBody>
      </p:sp>
      <p:sp>
        <p:nvSpPr>
          <p:cNvPr id="3" name="Content Placeholder 2">
            <a:extLst>
              <a:ext uri="{FF2B5EF4-FFF2-40B4-BE49-F238E27FC236}">
                <a16:creationId xmlns:a16="http://schemas.microsoft.com/office/drawing/2014/main" id="{5BE565DA-7D25-2D41-914D-63F6659F3786}"/>
              </a:ext>
            </a:extLst>
          </p:cNvPr>
          <p:cNvSpPr>
            <a:spLocks noGrp="1"/>
          </p:cNvSpPr>
          <p:nvPr>
            <p:ph idx="1"/>
          </p:nvPr>
        </p:nvSpPr>
        <p:spPr>
          <a:xfrm>
            <a:off x="838200" y="1573967"/>
            <a:ext cx="10515600" cy="4602996"/>
          </a:xfrm>
        </p:spPr>
        <p:txBody>
          <a:bodyPr>
            <a:normAutofit/>
          </a:bodyPr>
          <a:lstStyle/>
          <a:p>
            <a:pPr marL="0" indent="0">
              <a:buNone/>
            </a:pPr>
            <a:r>
              <a:rPr lang="en-GB" dirty="0"/>
              <a:t>‘… I continue to feel a sense of being trapped. It’s horrible that I can’t even play with her for fear that she will bite. There was one point when she really got hold of my whole lower arm. Everyone says it is normal and will pass. But that doesn’t really help me feel any better right now. Again I am thinking about all the different possible escape routes, all of them. I feel wretched about the situation and about my reaction to it. How weak I am and how stupid to have got myself here. How many times have I told myself not to commit to things without really thinking it through? How many times have I thought I was being brave and adventurous and then regretted it? Why can’t I learn to know myself better and be honest and about my limits? </a:t>
            </a:r>
            <a:r>
              <a:rPr lang="en-US" dirty="0"/>
              <a:t>‘</a:t>
            </a:r>
          </a:p>
        </p:txBody>
      </p:sp>
    </p:spTree>
    <p:extLst>
      <p:ext uri="{BB962C8B-B14F-4D97-AF65-F5344CB8AC3E}">
        <p14:creationId xmlns:p14="http://schemas.microsoft.com/office/powerpoint/2010/main" val="298862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7BD9F-4003-2542-8452-925B61D7C9DA}"/>
              </a:ext>
            </a:extLst>
          </p:cNvPr>
          <p:cNvSpPr>
            <a:spLocks noGrp="1"/>
          </p:cNvSpPr>
          <p:nvPr>
            <p:ph type="title"/>
          </p:nvPr>
        </p:nvSpPr>
        <p:spPr/>
        <p:txBody>
          <a:bodyPr>
            <a:normAutofit/>
          </a:bodyPr>
          <a:lstStyle/>
          <a:p>
            <a:r>
              <a:rPr lang="en-US" sz="3200" b="1" dirty="0"/>
              <a:t>Pilgrimage with Phoebe</a:t>
            </a:r>
          </a:p>
        </p:txBody>
      </p:sp>
      <p:sp>
        <p:nvSpPr>
          <p:cNvPr id="3" name="Content Placeholder 2">
            <a:extLst>
              <a:ext uri="{FF2B5EF4-FFF2-40B4-BE49-F238E27FC236}">
                <a16:creationId xmlns:a16="http://schemas.microsoft.com/office/drawing/2014/main" id="{9CC69C9F-2094-9749-91EC-03FD15E5E04C}"/>
              </a:ext>
            </a:extLst>
          </p:cNvPr>
          <p:cNvSpPr>
            <a:spLocks noGrp="1"/>
          </p:cNvSpPr>
          <p:nvPr>
            <p:ph idx="1"/>
          </p:nvPr>
        </p:nvSpPr>
        <p:spPr/>
        <p:txBody>
          <a:bodyPr>
            <a:normAutofit/>
          </a:bodyPr>
          <a:lstStyle/>
          <a:p>
            <a:pPr marL="0" indent="0">
              <a:buNone/>
            </a:pPr>
            <a:r>
              <a:rPr lang="en-GB" dirty="0"/>
              <a:t>‘…There was an interesting article in the Observer about how hedonism is not what we want; a meaningful life is the thing that makes it worthwhile, and what makes a life meaningful often involves suffering. I think I do understand this. I have introduced into my life now something that makes it more meaningful and purposeful, but it’s not hedonistic pleasure – it’s hard work that promises lots of rewards, but demands something and teaches a great deal in the process. I have moments of sensing freedoms curtailed (looking ahead it’s hard to know how some things will be possible or whether they will have to be foregone), but I do recognise that freedom in its truest form is not just doing what you want in a hedonistic sense.</a:t>
            </a:r>
            <a:r>
              <a:rPr lang="en-US" dirty="0"/>
              <a:t>‘</a:t>
            </a:r>
          </a:p>
        </p:txBody>
      </p:sp>
    </p:spTree>
    <p:extLst>
      <p:ext uri="{BB962C8B-B14F-4D97-AF65-F5344CB8AC3E}">
        <p14:creationId xmlns:p14="http://schemas.microsoft.com/office/powerpoint/2010/main" val="3328256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702A9-581F-8244-B29E-829D54C5752F}"/>
              </a:ext>
            </a:extLst>
          </p:cNvPr>
          <p:cNvSpPr>
            <a:spLocks noGrp="1"/>
          </p:cNvSpPr>
          <p:nvPr>
            <p:ph type="title"/>
          </p:nvPr>
        </p:nvSpPr>
        <p:spPr/>
        <p:txBody>
          <a:bodyPr>
            <a:normAutofit/>
          </a:bodyPr>
          <a:lstStyle/>
          <a:p>
            <a:r>
              <a:rPr lang="en-US" sz="3200" b="1" dirty="0"/>
              <a:t>Pilgrimage with Phoebe</a:t>
            </a:r>
          </a:p>
        </p:txBody>
      </p:sp>
      <p:sp>
        <p:nvSpPr>
          <p:cNvPr id="3" name="Content Placeholder 2">
            <a:extLst>
              <a:ext uri="{FF2B5EF4-FFF2-40B4-BE49-F238E27FC236}">
                <a16:creationId xmlns:a16="http://schemas.microsoft.com/office/drawing/2014/main" id="{7A12621C-6A0A-F942-A914-3C449FF608E9}"/>
              </a:ext>
            </a:extLst>
          </p:cNvPr>
          <p:cNvSpPr>
            <a:spLocks noGrp="1"/>
          </p:cNvSpPr>
          <p:nvPr>
            <p:ph idx="1"/>
          </p:nvPr>
        </p:nvSpPr>
        <p:spPr/>
        <p:txBody>
          <a:bodyPr>
            <a:normAutofit/>
          </a:bodyPr>
          <a:lstStyle/>
          <a:p>
            <a:pPr marL="0" indent="0">
              <a:buNone/>
            </a:pPr>
            <a:r>
              <a:rPr lang="en-GB" dirty="0"/>
              <a:t>‘The final reflection for the Week of Prayer for Christian Unity – the eighth day – brought me some hope. The magi needed to go by another road. They went another way and God called them to change direction. There was danger, but God provided another way. A fresh start is always possible. Phoebe is very good</a:t>
            </a:r>
            <a:br>
              <a:rPr lang="en-GB" dirty="0"/>
            </a:br>
            <a:r>
              <a:rPr lang="en-GB" dirty="0"/>
              <a:t>at fresh starts – she doesn’t seem to bear grudges</a:t>
            </a:r>
            <a:br>
              <a:rPr lang="en-GB" dirty="0"/>
            </a:br>
            <a:r>
              <a:rPr lang="en-GB" dirty="0"/>
              <a:t>when I am cross with her </a:t>
            </a:r>
            <a:br>
              <a:rPr lang="en-GB" dirty="0"/>
            </a:br>
            <a:r>
              <a:rPr lang="en-GB" dirty="0"/>
              <a:t>and every day begins in the same way,</a:t>
            </a:r>
            <a:br>
              <a:rPr lang="en-GB" dirty="0"/>
            </a:br>
            <a:r>
              <a:rPr lang="en-GB" dirty="0"/>
              <a:t> with a joyful greeting. I need to be more like her!'</a:t>
            </a:r>
          </a:p>
          <a:p>
            <a:endParaRPr lang="en-US" dirty="0"/>
          </a:p>
        </p:txBody>
      </p:sp>
      <p:pic>
        <p:nvPicPr>
          <p:cNvPr id="5" name="Picture 4">
            <a:extLst>
              <a:ext uri="{FF2B5EF4-FFF2-40B4-BE49-F238E27FC236}">
                <a16:creationId xmlns:a16="http://schemas.microsoft.com/office/drawing/2014/main" id="{3D2F992C-04A1-CC45-8317-CD9CB2E35784}"/>
              </a:ext>
            </a:extLst>
          </p:cNvPr>
          <p:cNvPicPr>
            <a:picLocks noChangeAspect="1"/>
          </p:cNvPicPr>
          <p:nvPr/>
        </p:nvPicPr>
        <p:blipFill>
          <a:blip r:embed="rId2"/>
          <a:stretch>
            <a:fillRect/>
          </a:stretch>
        </p:blipFill>
        <p:spPr>
          <a:xfrm>
            <a:off x="8564657" y="3426293"/>
            <a:ext cx="2626066" cy="2990538"/>
          </a:xfrm>
          <a:prstGeom prst="rect">
            <a:avLst/>
          </a:prstGeom>
        </p:spPr>
      </p:pic>
    </p:spTree>
    <p:extLst>
      <p:ext uri="{BB962C8B-B14F-4D97-AF65-F5344CB8AC3E}">
        <p14:creationId xmlns:p14="http://schemas.microsoft.com/office/powerpoint/2010/main" val="793808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949C-311C-764F-96B4-29D77862DCE2}"/>
              </a:ext>
            </a:extLst>
          </p:cNvPr>
          <p:cNvSpPr>
            <a:spLocks noGrp="1"/>
          </p:cNvSpPr>
          <p:nvPr>
            <p:ph type="title"/>
          </p:nvPr>
        </p:nvSpPr>
        <p:spPr/>
        <p:txBody>
          <a:bodyPr>
            <a:normAutofit/>
          </a:bodyPr>
          <a:lstStyle/>
          <a:p>
            <a:r>
              <a:rPr lang="en-US" sz="3600" b="1" dirty="0"/>
              <a:t>Rowan Williams</a:t>
            </a:r>
          </a:p>
        </p:txBody>
      </p:sp>
      <p:sp>
        <p:nvSpPr>
          <p:cNvPr id="3" name="Content Placeholder 2">
            <a:extLst>
              <a:ext uri="{FF2B5EF4-FFF2-40B4-BE49-F238E27FC236}">
                <a16:creationId xmlns:a16="http://schemas.microsoft.com/office/drawing/2014/main" id="{679798DE-96C6-9D43-AD66-E860AE2EAF2C}"/>
              </a:ext>
            </a:extLst>
          </p:cNvPr>
          <p:cNvSpPr>
            <a:spLocks noGrp="1"/>
          </p:cNvSpPr>
          <p:nvPr>
            <p:ph idx="1"/>
          </p:nvPr>
        </p:nvSpPr>
        <p:spPr/>
        <p:txBody>
          <a:bodyPr>
            <a:normAutofit/>
          </a:bodyPr>
          <a:lstStyle/>
          <a:p>
            <a:pPr marL="0" indent="0">
              <a:buNone/>
            </a:pPr>
            <a:r>
              <a:rPr lang="en-GB" dirty="0"/>
              <a:t>Foreword for a Lent book in 2011, wrote</a:t>
            </a:r>
          </a:p>
          <a:p>
            <a:pPr marL="0" indent="0">
              <a:buNone/>
            </a:pPr>
            <a:r>
              <a:rPr lang="en-GB" dirty="0"/>
              <a:t>“… we come to understand ourselves more fully as bodily beings, constantly tempted to fantasize ourselves out of the material world and to create boundaries between soul and flesh: humility is, of course, incarnation, recognizing that it is precisely as changing and decaying physical agents that we engage with the real world, not the imagined one that we can manipulate for our satisfaction.’</a:t>
            </a:r>
          </a:p>
          <a:p>
            <a:pPr marL="0" indent="0">
              <a:buNone/>
            </a:pPr>
            <a:endParaRPr lang="en-GB" dirty="0"/>
          </a:p>
          <a:p>
            <a:pPr marL="0" indent="0">
              <a:buNone/>
            </a:pPr>
            <a:r>
              <a:rPr lang="en-GB" dirty="0"/>
              <a:t>From: Stephen Cherry. (2011) </a:t>
            </a:r>
            <a:r>
              <a:rPr lang="en-GB" i="1" dirty="0"/>
              <a:t>Barefoot Disciple. Walking the way of Passionate Humility. </a:t>
            </a:r>
            <a:r>
              <a:rPr lang="en-GB" dirty="0"/>
              <a:t>Continuum, London, </a:t>
            </a:r>
            <a:r>
              <a:rPr lang="en-GB" dirty="0" err="1"/>
              <a:t>p.x</a:t>
            </a:r>
            <a:endParaRPr lang="en-GB" dirty="0"/>
          </a:p>
          <a:p>
            <a:endParaRPr lang="en-US" dirty="0"/>
          </a:p>
        </p:txBody>
      </p:sp>
      <p:pic>
        <p:nvPicPr>
          <p:cNvPr id="4" name="Picture 3">
            <a:extLst>
              <a:ext uri="{FF2B5EF4-FFF2-40B4-BE49-F238E27FC236}">
                <a16:creationId xmlns:a16="http://schemas.microsoft.com/office/drawing/2014/main" id="{199F1BA4-5E76-AD40-8B1A-F7D92992C75D}"/>
              </a:ext>
            </a:extLst>
          </p:cNvPr>
          <p:cNvPicPr>
            <a:picLocks noChangeAspect="1"/>
          </p:cNvPicPr>
          <p:nvPr/>
        </p:nvPicPr>
        <p:blipFill>
          <a:blip r:embed="rId2"/>
          <a:stretch>
            <a:fillRect/>
          </a:stretch>
        </p:blipFill>
        <p:spPr>
          <a:xfrm>
            <a:off x="-299803" y="-24619"/>
            <a:ext cx="12192000" cy="6858000"/>
          </a:xfrm>
          <a:prstGeom prst="rect">
            <a:avLst/>
          </a:prstGeom>
        </p:spPr>
      </p:pic>
      <p:pic>
        <p:nvPicPr>
          <p:cNvPr id="6" name="Picture 5">
            <a:extLst>
              <a:ext uri="{FF2B5EF4-FFF2-40B4-BE49-F238E27FC236}">
                <a16:creationId xmlns:a16="http://schemas.microsoft.com/office/drawing/2014/main" id="{17BA1896-38C2-C84E-9F15-50B51F9F54F5}"/>
              </a:ext>
            </a:extLst>
          </p:cNvPr>
          <p:cNvPicPr>
            <a:picLocks noChangeAspect="1"/>
          </p:cNvPicPr>
          <p:nvPr/>
        </p:nvPicPr>
        <p:blipFill>
          <a:blip r:embed="rId3"/>
          <a:stretch>
            <a:fillRect/>
          </a:stretch>
        </p:blipFill>
        <p:spPr>
          <a:xfrm>
            <a:off x="7674964" y="365125"/>
            <a:ext cx="1805586" cy="1917413"/>
          </a:xfrm>
          <a:prstGeom prst="rect">
            <a:avLst/>
          </a:prstGeom>
        </p:spPr>
      </p:pic>
    </p:spTree>
    <p:extLst>
      <p:ext uri="{BB962C8B-B14F-4D97-AF65-F5344CB8AC3E}">
        <p14:creationId xmlns:p14="http://schemas.microsoft.com/office/powerpoint/2010/main" val="25113261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ECD93-B6B9-8E49-A2FD-5FB508C8B1D0}"/>
              </a:ext>
            </a:extLst>
          </p:cNvPr>
          <p:cNvSpPr>
            <a:spLocks noGrp="1"/>
          </p:cNvSpPr>
          <p:nvPr>
            <p:ph type="title"/>
          </p:nvPr>
        </p:nvSpPr>
        <p:spPr>
          <a:xfrm flipH="1">
            <a:off x="13536117" y="509666"/>
            <a:ext cx="1019330" cy="89940"/>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BADEA7D1-BD92-FD42-9C0C-BD7E09E8B501}"/>
              </a:ext>
            </a:extLst>
          </p:cNvPr>
          <p:cNvSpPr>
            <a:spLocks noGrp="1"/>
          </p:cNvSpPr>
          <p:nvPr>
            <p:ph idx="1"/>
          </p:nvPr>
        </p:nvSpPr>
        <p:spPr>
          <a:xfrm>
            <a:off x="838200" y="1004341"/>
            <a:ext cx="10515600" cy="5172621"/>
          </a:xfrm>
        </p:spPr>
        <p:txBody>
          <a:bodyPr>
            <a:normAutofit/>
          </a:bodyPr>
          <a:lstStyle/>
          <a:p>
            <a:pPr marL="0" indent="0">
              <a:buNone/>
            </a:pPr>
            <a:r>
              <a:rPr lang="en-US" dirty="0"/>
              <a:t>We have recovered a sense of ourselves as bodies, as well as minds and souls, and so we have rediscovered some of the ancient practices of faith, practices that some of our forebears scorned…</a:t>
            </a:r>
          </a:p>
          <a:p>
            <a:pPr marL="0" indent="0">
              <a:buNone/>
            </a:pPr>
            <a:r>
              <a:rPr lang="en-US" dirty="0"/>
              <a:t>Christians from Reformation traditions have sometimes set down their books on spiritual pilgrimage and set out on a literal walk to a physical place and rediscovered the practice of pilgrimage and of faith in a new way. There has been an astonishing and significant rediscovery of the practice of faith, the embodiment of discipleship and the value of ritual, place and physical journey and physical bodies. </a:t>
            </a:r>
          </a:p>
          <a:p>
            <a:pPr marL="0" indent="0">
              <a:buNone/>
            </a:pPr>
            <a:r>
              <a:rPr lang="en-GB" dirty="0"/>
              <a:t>‘Pilgrimage’ has re-emerged in the contemporary church in new ways again as a </a:t>
            </a:r>
            <a:r>
              <a:rPr lang="en-GB" i="1" dirty="0"/>
              <a:t>practice</a:t>
            </a:r>
            <a:r>
              <a:rPr lang="en-GB" dirty="0"/>
              <a:t>, and not simply as a metaphor, as Christians rediscover ancient places of pilgrimage or find new ones. </a:t>
            </a:r>
            <a:endParaRPr lang="en-US" dirty="0"/>
          </a:p>
        </p:txBody>
      </p:sp>
    </p:spTree>
    <p:extLst>
      <p:ext uri="{BB962C8B-B14F-4D97-AF65-F5344CB8AC3E}">
        <p14:creationId xmlns:p14="http://schemas.microsoft.com/office/powerpoint/2010/main" val="21620853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D075F-2003-0C40-9E96-C5368F7B93EE}"/>
              </a:ext>
            </a:extLst>
          </p:cNvPr>
          <p:cNvSpPr>
            <a:spLocks noGrp="1"/>
          </p:cNvSpPr>
          <p:nvPr>
            <p:ph type="title"/>
          </p:nvPr>
        </p:nvSpPr>
        <p:spPr>
          <a:xfrm>
            <a:off x="838200" y="365126"/>
            <a:ext cx="10515600" cy="609236"/>
          </a:xfrm>
        </p:spPr>
        <p:txBody>
          <a:bodyPr>
            <a:normAutofit fontScale="90000"/>
          </a:bodyPr>
          <a:lstStyle/>
          <a:p>
            <a:r>
              <a:rPr lang="en-US" dirty="0"/>
              <a:t>Helena – discovered a faith that has real places…</a:t>
            </a:r>
          </a:p>
        </p:txBody>
      </p:sp>
      <p:sp>
        <p:nvSpPr>
          <p:cNvPr id="3" name="Content Placeholder 2">
            <a:extLst>
              <a:ext uri="{FF2B5EF4-FFF2-40B4-BE49-F238E27FC236}">
                <a16:creationId xmlns:a16="http://schemas.microsoft.com/office/drawing/2014/main" id="{D8E6A755-9130-C345-B172-8883907DEFE7}"/>
              </a:ext>
            </a:extLst>
          </p:cNvPr>
          <p:cNvSpPr>
            <a:spLocks noGrp="1"/>
          </p:cNvSpPr>
          <p:nvPr>
            <p:ph idx="1"/>
          </p:nvPr>
        </p:nvSpPr>
        <p:spPr>
          <a:xfrm>
            <a:off x="863184" y="669744"/>
            <a:ext cx="10515600" cy="5202601"/>
          </a:xfrm>
        </p:spPr>
        <p:txBody>
          <a:bodyPr/>
          <a:lstStyle/>
          <a:p>
            <a:endParaRPr lang="en-US" dirty="0"/>
          </a:p>
          <a:p>
            <a:endParaRPr lang="en-US" dirty="0"/>
          </a:p>
        </p:txBody>
      </p:sp>
      <p:pic>
        <p:nvPicPr>
          <p:cNvPr id="5" name="Picture 4">
            <a:extLst>
              <a:ext uri="{FF2B5EF4-FFF2-40B4-BE49-F238E27FC236}">
                <a16:creationId xmlns:a16="http://schemas.microsoft.com/office/drawing/2014/main" id="{7E060A64-3966-6045-BFB9-1EC3125C1D28}"/>
              </a:ext>
            </a:extLst>
          </p:cNvPr>
          <p:cNvPicPr>
            <a:picLocks noChangeAspect="1"/>
          </p:cNvPicPr>
          <p:nvPr/>
        </p:nvPicPr>
        <p:blipFill>
          <a:blip r:embed="rId2"/>
          <a:stretch>
            <a:fillRect/>
          </a:stretch>
        </p:blipFill>
        <p:spPr>
          <a:xfrm>
            <a:off x="629588" y="1321271"/>
            <a:ext cx="3665988" cy="4782878"/>
          </a:xfrm>
          <a:prstGeom prst="rect">
            <a:avLst/>
          </a:prstGeom>
        </p:spPr>
      </p:pic>
      <p:pic>
        <p:nvPicPr>
          <p:cNvPr id="7" name="Picture 6">
            <a:extLst>
              <a:ext uri="{FF2B5EF4-FFF2-40B4-BE49-F238E27FC236}">
                <a16:creationId xmlns:a16="http://schemas.microsoft.com/office/drawing/2014/main" id="{0C4C9298-878E-EC40-AC50-1B27DA264BAA}"/>
              </a:ext>
            </a:extLst>
          </p:cNvPr>
          <p:cNvPicPr>
            <a:picLocks noChangeAspect="1"/>
          </p:cNvPicPr>
          <p:nvPr/>
        </p:nvPicPr>
        <p:blipFill>
          <a:blip r:embed="rId3"/>
          <a:stretch>
            <a:fillRect/>
          </a:stretch>
        </p:blipFill>
        <p:spPr>
          <a:xfrm>
            <a:off x="3951518" y="1548766"/>
            <a:ext cx="3885661" cy="2163944"/>
          </a:xfrm>
          <a:prstGeom prst="rect">
            <a:avLst/>
          </a:prstGeom>
        </p:spPr>
      </p:pic>
      <p:pic>
        <p:nvPicPr>
          <p:cNvPr id="9" name="Picture 8">
            <a:extLst>
              <a:ext uri="{FF2B5EF4-FFF2-40B4-BE49-F238E27FC236}">
                <a16:creationId xmlns:a16="http://schemas.microsoft.com/office/drawing/2014/main" id="{4D2A72FE-1F19-8A4D-87A6-B77A5754C4A3}"/>
              </a:ext>
            </a:extLst>
          </p:cNvPr>
          <p:cNvPicPr>
            <a:picLocks noChangeAspect="1"/>
          </p:cNvPicPr>
          <p:nvPr/>
        </p:nvPicPr>
        <p:blipFill>
          <a:blip r:embed="rId4"/>
          <a:stretch>
            <a:fillRect/>
          </a:stretch>
        </p:blipFill>
        <p:spPr>
          <a:xfrm>
            <a:off x="7591624" y="2338154"/>
            <a:ext cx="3473970" cy="4040003"/>
          </a:xfrm>
          <a:prstGeom prst="rect">
            <a:avLst/>
          </a:prstGeom>
        </p:spPr>
      </p:pic>
    </p:spTree>
    <p:extLst>
      <p:ext uri="{BB962C8B-B14F-4D97-AF65-F5344CB8AC3E}">
        <p14:creationId xmlns:p14="http://schemas.microsoft.com/office/powerpoint/2010/main" val="1454627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54F6-B58F-7B49-94DD-740A0314F34F}"/>
              </a:ext>
            </a:extLst>
          </p:cNvPr>
          <p:cNvSpPr>
            <a:spLocks noGrp="1"/>
          </p:cNvSpPr>
          <p:nvPr>
            <p:ph type="title"/>
          </p:nvPr>
        </p:nvSpPr>
        <p:spPr>
          <a:xfrm>
            <a:off x="838200" y="365126"/>
            <a:ext cx="10515600" cy="309432"/>
          </a:xfrm>
        </p:spPr>
        <p:txBody>
          <a:bodyPr>
            <a:noAutofit/>
          </a:bodyPr>
          <a:lstStyle/>
          <a:p>
            <a:r>
              <a:rPr lang="en-US" sz="3200" b="1" dirty="0"/>
              <a:t>Rowan Williams</a:t>
            </a:r>
          </a:p>
        </p:txBody>
      </p:sp>
      <p:sp>
        <p:nvSpPr>
          <p:cNvPr id="3" name="Content Placeholder 2">
            <a:extLst>
              <a:ext uri="{FF2B5EF4-FFF2-40B4-BE49-F238E27FC236}">
                <a16:creationId xmlns:a16="http://schemas.microsoft.com/office/drawing/2014/main" id="{FBB8CB03-FDE0-9D4C-A646-E34DA0D8DE3D}"/>
              </a:ext>
            </a:extLst>
          </p:cNvPr>
          <p:cNvSpPr>
            <a:spLocks noGrp="1"/>
          </p:cNvSpPr>
          <p:nvPr>
            <p:ph idx="1"/>
          </p:nvPr>
        </p:nvSpPr>
        <p:spPr>
          <a:xfrm>
            <a:off x="838200" y="1169233"/>
            <a:ext cx="10515600" cy="5007730"/>
          </a:xfrm>
        </p:spPr>
        <p:txBody>
          <a:bodyPr/>
          <a:lstStyle/>
          <a:p>
            <a:pPr marL="0" indent="0">
              <a:buNone/>
            </a:pPr>
            <a:r>
              <a:rPr lang="en-GB" dirty="0"/>
              <a:t>‘When I choose to make a pilgrimage it’s not just to make a trip, it’s not just to do some sight-seeing. With a pilgrimage you let things go so that there is enough room for the place and the story to settle in and make an impact. It’s the company, it’s the sharing, and it’s also that sense of stripping down.’</a:t>
            </a:r>
          </a:p>
          <a:p>
            <a:endParaRPr lang="en-GB" dirty="0"/>
          </a:p>
          <a:p>
            <a:pPr marL="0" indent="0">
              <a:buNone/>
            </a:pPr>
            <a:endParaRPr lang="en-GB" dirty="0"/>
          </a:p>
          <a:p>
            <a:pPr marL="0" indent="0">
              <a:buNone/>
            </a:pPr>
            <a:r>
              <a:rPr lang="en-GB" dirty="0"/>
              <a:t>‘The place works on the pilgrim…’</a:t>
            </a:r>
          </a:p>
          <a:p>
            <a:pPr marL="0" indent="0">
              <a:buNone/>
            </a:pPr>
            <a:endParaRPr lang="en-GB" dirty="0"/>
          </a:p>
        </p:txBody>
      </p:sp>
      <p:pic>
        <p:nvPicPr>
          <p:cNvPr id="5" name="Picture 4">
            <a:extLst>
              <a:ext uri="{FF2B5EF4-FFF2-40B4-BE49-F238E27FC236}">
                <a16:creationId xmlns:a16="http://schemas.microsoft.com/office/drawing/2014/main" id="{AA073286-54BB-564A-9E97-D894F26AB4EC}"/>
              </a:ext>
            </a:extLst>
          </p:cNvPr>
          <p:cNvPicPr>
            <a:picLocks noChangeAspect="1"/>
          </p:cNvPicPr>
          <p:nvPr/>
        </p:nvPicPr>
        <p:blipFill>
          <a:blip r:embed="rId2"/>
          <a:stretch>
            <a:fillRect/>
          </a:stretch>
        </p:blipFill>
        <p:spPr>
          <a:xfrm>
            <a:off x="6625652" y="3013023"/>
            <a:ext cx="2338465" cy="3013023"/>
          </a:xfrm>
          <a:prstGeom prst="rect">
            <a:avLst/>
          </a:prstGeom>
        </p:spPr>
      </p:pic>
    </p:spTree>
    <p:extLst>
      <p:ext uri="{BB962C8B-B14F-4D97-AF65-F5344CB8AC3E}">
        <p14:creationId xmlns:p14="http://schemas.microsoft.com/office/powerpoint/2010/main" val="5820759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EA512-4A5C-D043-AC4A-9661C4906B3F}"/>
              </a:ext>
            </a:extLst>
          </p:cNvPr>
          <p:cNvSpPr>
            <a:spLocks noGrp="1"/>
          </p:cNvSpPr>
          <p:nvPr>
            <p:ph type="title"/>
          </p:nvPr>
        </p:nvSpPr>
        <p:spPr>
          <a:xfrm flipH="1" flipV="1">
            <a:off x="13521127" y="164893"/>
            <a:ext cx="569625" cy="20911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A10332BE-20A2-DC45-9EC9-E6B48B9834ED}"/>
              </a:ext>
            </a:extLst>
          </p:cNvPr>
          <p:cNvSpPr>
            <a:spLocks noGrp="1"/>
          </p:cNvSpPr>
          <p:nvPr>
            <p:ph idx="1"/>
          </p:nvPr>
        </p:nvSpPr>
        <p:spPr>
          <a:xfrm>
            <a:off x="838200" y="535576"/>
            <a:ext cx="10515600" cy="5839097"/>
          </a:xfrm>
        </p:spPr>
        <p:txBody>
          <a:bodyPr>
            <a:normAutofit fontScale="92500" lnSpcReduction="10000"/>
          </a:bodyPr>
          <a:lstStyle/>
          <a:p>
            <a:pPr marL="0" indent="0">
              <a:buNone/>
            </a:pPr>
            <a:r>
              <a:rPr lang="en-GB" dirty="0"/>
              <a:t>Hymn					</a:t>
            </a:r>
            <a:r>
              <a:rPr lang="en-GB" i="1" dirty="0"/>
              <a:t>Tune: Dix	</a:t>
            </a:r>
            <a:r>
              <a:rPr lang="en-GB" dirty="0"/>
              <a:t>			</a:t>
            </a:r>
          </a:p>
          <a:p>
            <a:pPr marL="0" indent="0" hangingPunct="0">
              <a:buNone/>
            </a:pPr>
            <a:r>
              <a:rPr lang="en-US" dirty="0"/>
              <a:t>	</a:t>
            </a:r>
          </a:p>
          <a:p>
            <a:pPr marL="0" indent="0" hangingPunct="0">
              <a:buNone/>
            </a:pPr>
            <a:r>
              <a:rPr lang="en-US" dirty="0"/>
              <a:t>	‘Can you help us?’ wise men say,</a:t>
            </a:r>
            <a:br>
              <a:rPr lang="en-US" dirty="0"/>
            </a:br>
            <a:r>
              <a:rPr lang="en-US" dirty="0"/>
              <a:t>	‘We have come so very far’</a:t>
            </a:r>
            <a:br>
              <a:rPr lang="en-US" dirty="0"/>
            </a:br>
            <a:r>
              <a:rPr lang="en-US" dirty="0"/>
              <a:t>	looking for a royal child,</a:t>
            </a:r>
            <a:br>
              <a:rPr lang="en-US" dirty="0"/>
            </a:br>
            <a:r>
              <a:rPr lang="en-US" dirty="0"/>
              <a:t>	guided by his rising star.</a:t>
            </a:r>
            <a:br>
              <a:rPr lang="en-US" dirty="0"/>
            </a:br>
            <a:r>
              <a:rPr lang="en-US" dirty="0"/>
              <a:t>	Tell us where to find a king</a:t>
            </a:r>
            <a:br>
              <a:rPr lang="en-US" dirty="0"/>
            </a:br>
            <a:r>
              <a:rPr lang="en-US" dirty="0"/>
              <a:t>	worthy of the gifts we bring.’</a:t>
            </a:r>
            <a:endParaRPr lang="en-GB" dirty="0"/>
          </a:p>
          <a:p>
            <a:pPr marL="0" indent="0" hangingPunct="0">
              <a:buNone/>
            </a:pPr>
            <a:r>
              <a:rPr lang="en-US" dirty="0"/>
              <a:t> </a:t>
            </a:r>
            <a:endParaRPr lang="en-GB" dirty="0"/>
          </a:p>
          <a:p>
            <a:pPr marL="457200" lvl="1" indent="0" hangingPunct="0">
              <a:buNone/>
            </a:pPr>
            <a:r>
              <a:rPr lang="en-US" sz="2800" dirty="0"/>
              <a:t> 	Find him in the innocence</a:t>
            </a:r>
            <a:br>
              <a:rPr lang="en-US" sz="2800" dirty="0"/>
            </a:br>
            <a:r>
              <a:rPr lang="en-US" sz="2800" dirty="0"/>
              <a:t>	Of an infant fast asleep;</a:t>
            </a:r>
            <a:br>
              <a:rPr lang="en-US" sz="2800" dirty="0"/>
            </a:br>
            <a:r>
              <a:rPr lang="en-US" sz="2800" dirty="0"/>
              <a:t>	Find him in the helplessness</a:t>
            </a:r>
            <a:br>
              <a:rPr lang="en-US" sz="2800" dirty="0"/>
            </a:br>
            <a:r>
              <a:rPr lang="en-US" sz="2800" dirty="0"/>
              <a:t>	Of a child, whose parents keep</a:t>
            </a:r>
            <a:br>
              <a:rPr lang="en-US" sz="2800" dirty="0"/>
            </a:br>
            <a:r>
              <a:rPr lang="en-US" sz="2800" dirty="0"/>
              <a:t>	Tender vigil, anxious, calm,</a:t>
            </a:r>
            <a:br>
              <a:rPr lang="en-US" sz="2800" dirty="0"/>
            </a:br>
            <a:r>
              <a:rPr lang="en-US" sz="2800" dirty="0"/>
              <a:t>	Guarding innocence from harm.</a:t>
            </a:r>
            <a:endParaRPr lang="en-GB" sz="2800" dirty="0"/>
          </a:p>
          <a:p>
            <a:pPr marL="0" indent="0" hangingPunct="0">
              <a:buNone/>
            </a:pPr>
            <a:r>
              <a:rPr lang="en-US" dirty="0"/>
              <a:t> </a:t>
            </a:r>
            <a:endParaRPr lang="en-GB" dirty="0"/>
          </a:p>
          <a:p>
            <a:endParaRPr lang="en-US" dirty="0"/>
          </a:p>
        </p:txBody>
      </p:sp>
    </p:spTree>
    <p:extLst>
      <p:ext uri="{BB962C8B-B14F-4D97-AF65-F5344CB8AC3E}">
        <p14:creationId xmlns:p14="http://schemas.microsoft.com/office/powerpoint/2010/main" val="1404006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D0A6E-A2D5-2446-8BBE-7EEC7727272A}"/>
              </a:ext>
            </a:extLst>
          </p:cNvPr>
          <p:cNvSpPr>
            <a:spLocks noGrp="1"/>
          </p:cNvSpPr>
          <p:nvPr>
            <p:ph type="title"/>
          </p:nvPr>
        </p:nvSpPr>
        <p:spPr>
          <a:xfrm>
            <a:off x="838200" y="365125"/>
            <a:ext cx="10515600" cy="714167"/>
          </a:xfrm>
        </p:spPr>
        <p:txBody>
          <a:bodyPr>
            <a:normAutofit/>
          </a:bodyPr>
          <a:lstStyle/>
          <a:p>
            <a:r>
              <a:rPr lang="en-US" sz="3200" b="1" dirty="0"/>
              <a:t>But…a challenge to this abstract interiority…</a:t>
            </a:r>
          </a:p>
        </p:txBody>
      </p:sp>
      <p:sp>
        <p:nvSpPr>
          <p:cNvPr id="3" name="Content Placeholder 2">
            <a:extLst>
              <a:ext uri="{FF2B5EF4-FFF2-40B4-BE49-F238E27FC236}">
                <a16:creationId xmlns:a16="http://schemas.microsoft.com/office/drawing/2014/main" id="{4E4C256B-88E8-0F49-8E7D-81403CBB21C4}"/>
              </a:ext>
            </a:extLst>
          </p:cNvPr>
          <p:cNvSpPr>
            <a:spLocks noGrp="1"/>
          </p:cNvSpPr>
          <p:nvPr>
            <p:ph idx="1"/>
          </p:nvPr>
        </p:nvSpPr>
        <p:spPr>
          <a:xfrm>
            <a:off x="838200" y="1079292"/>
            <a:ext cx="10515600" cy="5097671"/>
          </a:xfrm>
        </p:spPr>
        <p:txBody>
          <a:bodyPr>
            <a:normAutofit lnSpcReduction="10000"/>
          </a:bodyPr>
          <a:lstStyle/>
          <a:p>
            <a:pPr marL="0" indent="0">
              <a:buNone/>
            </a:pPr>
            <a:r>
              <a:rPr lang="en-US" dirty="0"/>
              <a:t>In a Sunday newspaper in early January 2017, Ruth </a:t>
            </a:r>
            <a:r>
              <a:rPr lang="en-US" dirty="0" err="1"/>
              <a:t>Whippman</a:t>
            </a:r>
            <a:r>
              <a:rPr lang="en-US" dirty="0"/>
              <a:t> challenged the popularity of what has come to be known as ‘mindfulness’ and its promise of inner happiness. She argued that the idea that ‘happiness comes from within’ has taken a deep hold in our collective consciousness in recent times. We have learned to see well-being as an </a:t>
            </a:r>
            <a:r>
              <a:rPr lang="en-US" i="1" dirty="0"/>
              <a:t>inner</a:t>
            </a:r>
            <a:r>
              <a:rPr lang="en-US" dirty="0"/>
              <a:t> journey, as a personal quest, rather than as something to do with community or with others. We have focused on private and emotional experience as the root of happiness, and pursued the exploration of our inner lives at the expense of engaging with the outside world. She writes, </a:t>
            </a:r>
            <a:endParaRPr lang="en-GB" dirty="0"/>
          </a:p>
          <a:p>
            <a:r>
              <a:rPr lang="en-US" dirty="0"/>
              <a:t>‘Our narrative of well-being has become divorced from community, social justice or wider political responsibility.’</a:t>
            </a:r>
            <a:endParaRPr lang="en-GB" dirty="0"/>
          </a:p>
          <a:p>
            <a:pPr marL="0" indent="0">
              <a:buNone/>
            </a:pPr>
            <a:r>
              <a:rPr lang="en-GB" dirty="0"/>
              <a:t>Ruth </a:t>
            </a:r>
            <a:r>
              <a:rPr lang="en-GB" dirty="0" err="1"/>
              <a:t>Whippman</a:t>
            </a:r>
            <a:r>
              <a:rPr lang="en-GB" dirty="0"/>
              <a:t> (2017) The Observer, p.52</a:t>
            </a:r>
          </a:p>
          <a:p>
            <a:endParaRPr lang="en-US" dirty="0"/>
          </a:p>
        </p:txBody>
      </p:sp>
    </p:spTree>
    <p:extLst>
      <p:ext uri="{BB962C8B-B14F-4D97-AF65-F5344CB8AC3E}">
        <p14:creationId xmlns:p14="http://schemas.microsoft.com/office/powerpoint/2010/main" val="9702464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67865-9700-834A-BF3F-D25484E9696C}"/>
              </a:ext>
            </a:extLst>
          </p:cNvPr>
          <p:cNvSpPr>
            <a:spLocks noGrp="1"/>
          </p:cNvSpPr>
          <p:nvPr>
            <p:ph type="title"/>
          </p:nvPr>
        </p:nvSpPr>
        <p:spPr>
          <a:xfrm>
            <a:off x="838200" y="365125"/>
            <a:ext cx="10515600" cy="4571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2EB5932-EA26-184F-AD3C-9321F203DB68}"/>
              </a:ext>
            </a:extLst>
          </p:cNvPr>
          <p:cNvSpPr>
            <a:spLocks noGrp="1"/>
          </p:cNvSpPr>
          <p:nvPr>
            <p:ph idx="1"/>
          </p:nvPr>
        </p:nvSpPr>
        <p:spPr>
          <a:xfrm>
            <a:off x="704538" y="1004341"/>
            <a:ext cx="10649262" cy="5172622"/>
          </a:xfrm>
        </p:spPr>
        <p:txBody>
          <a:bodyPr>
            <a:normAutofit lnSpcReduction="10000"/>
          </a:bodyPr>
          <a:lstStyle/>
          <a:p>
            <a:pPr marL="457200" lvl="1" indent="0" hangingPunct="0">
              <a:buNone/>
            </a:pPr>
            <a:r>
              <a:rPr lang="en-US" sz="2800" dirty="0"/>
              <a:t>     Then, if you are truly wise,</a:t>
            </a:r>
            <a:br>
              <a:rPr lang="en-US" sz="2800" dirty="0"/>
            </a:br>
            <a:r>
              <a:rPr lang="en-US" sz="2800" dirty="0"/>
              <a:t>	you will find his rising star,</a:t>
            </a:r>
            <a:br>
              <a:rPr lang="en-US" sz="2800" dirty="0"/>
            </a:br>
            <a:r>
              <a:rPr lang="en-US" sz="2800" dirty="0"/>
              <a:t>	not far off in outer space,</a:t>
            </a:r>
            <a:br>
              <a:rPr lang="en-US" sz="2800" dirty="0"/>
            </a:br>
            <a:r>
              <a:rPr lang="en-US" sz="2800" dirty="0"/>
              <a:t>	but within you, where you are.</a:t>
            </a:r>
            <a:br>
              <a:rPr lang="en-US" sz="2800" dirty="0"/>
            </a:br>
            <a:r>
              <a:rPr lang="en-US" sz="2800" dirty="0"/>
              <a:t>	By its light, you will be brought</a:t>
            </a:r>
            <a:br>
              <a:rPr lang="en-US" sz="2800" dirty="0"/>
            </a:br>
            <a:r>
              <a:rPr lang="en-US" sz="2800" dirty="0"/>
              <a:t>	To the wonder you have sought.</a:t>
            </a:r>
            <a:endParaRPr lang="en-GB" sz="2800" dirty="0"/>
          </a:p>
          <a:p>
            <a:pPr marL="0" indent="0" hangingPunct="0">
              <a:buNone/>
            </a:pPr>
            <a:r>
              <a:rPr lang="en-US" dirty="0"/>
              <a:t> </a:t>
            </a:r>
            <a:endParaRPr lang="en-GB" dirty="0"/>
          </a:p>
          <a:p>
            <a:pPr marL="457200" lvl="1" indent="0" hangingPunct="0">
              <a:buNone/>
            </a:pPr>
            <a:r>
              <a:rPr lang="en-US" sz="2800" dirty="0"/>
              <a:t>	You will worship and adore;</a:t>
            </a:r>
            <a:br>
              <a:rPr lang="en-US" sz="2800" dirty="0"/>
            </a:br>
            <a:r>
              <a:rPr lang="en-US" sz="2800" dirty="0"/>
              <a:t>	You will make your heart his throne.</a:t>
            </a:r>
            <a:br>
              <a:rPr lang="en-US" sz="2800" dirty="0"/>
            </a:br>
            <a:r>
              <a:rPr lang="en-US" sz="2800" dirty="0"/>
              <a:t>	Paying homage, you will learn</a:t>
            </a:r>
            <a:br>
              <a:rPr lang="en-US" sz="2800" dirty="0"/>
            </a:br>
            <a:r>
              <a:rPr lang="en-US" sz="2800" dirty="0"/>
              <a:t>	What the wise have always known,</a:t>
            </a:r>
            <a:br>
              <a:rPr lang="en-US" sz="2800" dirty="0"/>
            </a:br>
            <a:r>
              <a:rPr lang="en-US" sz="2800" dirty="0"/>
              <a:t>	Taught by every infant’s birth;</a:t>
            </a:r>
            <a:br>
              <a:rPr lang="en-US" sz="2800" dirty="0"/>
            </a:br>
            <a:r>
              <a:rPr lang="en-US" sz="2800" dirty="0"/>
              <a:t>	Innocence must rule the earth!         </a:t>
            </a:r>
            <a:r>
              <a:rPr lang="en-US" sz="2800" i="1" dirty="0"/>
              <a:t>Alan Gaunt</a:t>
            </a:r>
            <a:endParaRPr lang="en-GB" sz="2800" dirty="0"/>
          </a:p>
          <a:p>
            <a:endParaRPr lang="en-US" dirty="0"/>
          </a:p>
        </p:txBody>
      </p:sp>
      <p:pic>
        <p:nvPicPr>
          <p:cNvPr id="5" name="Picture 4">
            <a:extLst>
              <a:ext uri="{FF2B5EF4-FFF2-40B4-BE49-F238E27FC236}">
                <a16:creationId xmlns:a16="http://schemas.microsoft.com/office/drawing/2014/main" id="{BAD1A2FB-F1F0-2348-8BE7-7409D10D4F2B}"/>
              </a:ext>
            </a:extLst>
          </p:cNvPr>
          <p:cNvPicPr>
            <a:picLocks noChangeAspect="1"/>
          </p:cNvPicPr>
          <p:nvPr/>
        </p:nvPicPr>
        <p:blipFill>
          <a:blip r:embed="rId2"/>
          <a:stretch>
            <a:fillRect/>
          </a:stretch>
        </p:blipFill>
        <p:spPr>
          <a:xfrm>
            <a:off x="7498081" y="3265714"/>
            <a:ext cx="1623018" cy="1704033"/>
          </a:xfrm>
          <a:prstGeom prst="rect">
            <a:avLst/>
          </a:prstGeom>
        </p:spPr>
      </p:pic>
    </p:spTree>
    <p:extLst>
      <p:ext uri="{BB962C8B-B14F-4D97-AF65-F5344CB8AC3E}">
        <p14:creationId xmlns:p14="http://schemas.microsoft.com/office/powerpoint/2010/main" val="1989108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E23A4-929D-DE47-8FAA-0B3A2D9259BF}"/>
              </a:ext>
            </a:extLst>
          </p:cNvPr>
          <p:cNvSpPr>
            <a:spLocks noGrp="1"/>
          </p:cNvSpPr>
          <p:nvPr>
            <p:ph type="title"/>
          </p:nvPr>
        </p:nvSpPr>
        <p:spPr>
          <a:xfrm>
            <a:off x="838200" y="365125"/>
            <a:ext cx="10515600" cy="909039"/>
          </a:xfrm>
        </p:spPr>
        <p:txBody>
          <a:bodyPr/>
          <a:lstStyle/>
          <a:p>
            <a:r>
              <a:rPr lang="en-US" i="1" dirty="0"/>
              <a:t>Helena</a:t>
            </a:r>
            <a:r>
              <a:rPr lang="en-US" dirty="0"/>
              <a:t> by Evelyn Waugh</a:t>
            </a:r>
          </a:p>
        </p:txBody>
      </p:sp>
      <p:sp>
        <p:nvSpPr>
          <p:cNvPr id="3" name="Content Placeholder 2">
            <a:extLst>
              <a:ext uri="{FF2B5EF4-FFF2-40B4-BE49-F238E27FC236}">
                <a16:creationId xmlns:a16="http://schemas.microsoft.com/office/drawing/2014/main" id="{26F2918B-3062-714D-B496-D1C17511F992}"/>
              </a:ext>
            </a:extLst>
          </p:cNvPr>
          <p:cNvSpPr>
            <a:spLocks noGrp="1"/>
          </p:cNvSpPr>
          <p:nvPr>
            <p:ph idx="1"/>
          </p:nvPr>
        </p:nvSpPr>
        <p:spPr>
          <a:xfrm>
            <a:off x="838200" y="1139252"/>
            <a:ext cx="10515600" cy="5037711"/>
          </a:xfrm>
        </p:spPr>
        <p:txBody>
          <a:bodyPr>
            <a:normAutofit lnSpcReduction="10000"/>
          </a:bodyPr>
          <a:lstStyle/>
          <a:p>
            <a:pPr marL="0" indent="0">
              <a:buNone/>
            </a:pPr>
            <a:r>
              <a:rPr lang="en-US" dirty="0"/>
              <a:t>‘Like me’, she said to them, ‘you were late in coming. The shepherds were here long before; even the cattle. They had joined the chorus of angels before you were on your way. For you the primordial discipline of the heavens was relaxed and a new defiant light blazed amid the disconcerted stars. </a:t>
            </a:r>
          </a:p>
          <a:p>
            <a:pPr marL="0" indent="0">
              <a:buNone/>
            </a:pPr>
            <a:r>
              <a:rPr lang="en-US" dirty="0"/>
              <a:t>‘How laboriously you came, taking sights and calculating, where the shepherds had run barefoot! How odd you looked on the road, attended by what outlandish liveries, laden with such preposterous gifts!</a:t>
            </a:r>
          </a:p>
          <a:p>
            <a:pPr marL="0" indent="0">
              <a:buNone/>
            </a:pPr>
            <a:r>
              <a:rPr lang="en-US" dirty="0"/>
              <a:t>You came at length to the final stage of your pilgrimage and the great star stood still above you. What did you do? You stopped to call on Herod. Deadly exchange of compliments in which began that </a:t>
            </a:r>
            <a:r>
              <a:rPr lang="en-US" dirty="0" err="1"/>
              <a:t>unended</a:t>
            </a:r>
            <a:r>
              <a:rPr lang="en-US" dirty="0"/>
              <a:t> war of mobs and magistrates against the innocent!</a:t>
            </a:r>
          </a:p>
          <a:p>
            <a:pPr marL="0" indent="0">
              <a:buNone/>
            </a:pPr>
            <a:endParaRPr lang="en-US" dirty="0"/>
          </a:p>
        </p:txBody>
      </p:sp>
    </p:spTree>
    <p:extLst>
      <p:ext uri="{BB962C8B-B14F-4D97-AF65-F5344CB8AC3E}">
        <p14:creationId xmlns:p14="http://schemas.microsoft.com/office/powerpoint/2010/main" val="39983398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18568-8C88-A847-9268-8D4235C7246A}"/>
              </a:ext>
            </a:extLst>
          </p:cNvPr>
          <p:cNvSpPr>
            <a:spLocks noGrp="1"/>
          </p:cNvSpPr>
          <p:nvPr>
            <p:ph type="title"/>
          </p:nvPr>
        </p:nvSpPr>
        <p:spPr>
          <a:xfrm>
            <a:off x="838200" y="365125"/>
            <a:ext cx="10515600" cy="15953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353BBDFE-E06B-434D-8B7C-3636C6DF9132}"/>
              </a:ext>
            </a:extLst>
          </p:cNvPr>
          <p:cNvSpPr>
            <a:spLocks noGrp="1"/>
          </p:cNvSpPr>
          <p:nvPr>
            <p:ph idx="1"/>
          </p:nvPr>
        </p:nvSpPr>
        <p:spPr>
          <a:xfrm>
            <a:off x="838200" y="974361"/>
            <a:ext cx="10515600" cy="5202602"/>
          </a:xfrm>
        </p:spPr>
        <p:txBody>
          <a:bodyPr>
            <a:normAutofit/>
          </a:bodyPr>
          <a:lstStyle/>
          <a:p>
            <a:pPr marL="0" indent="0">
              <a:buNone/>
            </a:pPr>
            <a:r>
              <a:rPr lang="en-US" dirty="0"/>
              <a:t>‘Yet you came, and were not turned away. You too found room before the manger. Your gifts were not needed, but they were accepted and put carefully by, for they were brought with love. In that new order of charity that had just come to life, there was room for you, too. You were not lower in the eyes of the holy family than the ox or the ass. </a:t>
            </a:r>
          </a:p>
          <a:p>
            <a:pPr marL="0" indent="0">
              <a:buNone/>
            </a:pPr>
            <a:r>
              <a:rPr lang="en-US" dirty="0"/>
              <a:t>‘You are my especial patrons,’ said Helena, ‘and patrons of all later-comes, of all who have a tedious journey to make to the truth, of all who are confused with knowledge and speculation, of all who through politeness make themselves partners in guilt, of all who stand in danger by reason of their talents.</a:t>
            </a:r>
          </a:p>
          <a:p>
            <a:pPr marL="0" indent="0">
              <a:buNone/>
            </a:pPr>
            <a:r>
              <a:rPr lang="en-US" dirty="0"/>
              <a:t>‘Dear cousins, </a:t>
            </a:r>
            <a:r>
              <a:rPr lang="en-US"/>
              <a:t>pray for me,’ said Helena…</a:t>
            </a:r>
            <a:endParaRPr lang="en-US" dirty="0"/>
          </a:p>
          <a:p>
            <a:endParaRPr lang="en-US" dirty="0"/>
          </a:p>
        </p:txBody>
      </p:sp>
    </p:spTree>
    <p:extLst>
      <p:ext uri="{BB962C8B-B14F-4D97-AF65-F5344CB8AC3E}">
        <p14:creationId xmlns:p14="http://schemas.microsoft.com/office/powerpoint/2010/main" val="306018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4">
            <a:lumMod val="60000"/>
            <a:lumOff val="4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90B3E-86DC-BB46-83AB-FCC02E15A347}"/>
              </a:ext>
            </a:extLst>
          </p:cNvPr>
          <p:cNvSpPr>
            <a:spLocks noGrp="1"/>
          </p:cNvSpPr>
          <p:nvPr>
            <p:ph type="title"/>
          </p:nvPr>
        </p:nvSpPr>
        <p:spPr/>
        <p:txBody>
          <a:bodyPr/>
          <a:lstStyle/>
          <a:p>
            <a:r>
              <a:rPr lang="en-GB" b="1" dirty="0"/>
              <a:t>Blessing</a:t>
            </a:r>
            <a:br>
              <a:rPr lang="en-GB" dirty="0"/>
            </a:br>
            <a:endParaRPr lang="en-US" dirty="0"/>
          </a:p>
        </p:txBody>
      </p:sp>
      <p:sp>
        <p:nvSpPr>
          <p:cNvPr id="3" name="Content Placeholder 2">
            <a:extLst>
              <a:ext uri="{FF2B5EF4-FFF2-40B4-BE49-F238E27FC236}">
                <a16:creationId xmlns:a16="http://schemas.microsoft.com/office/drawing/2014/main" id="{9498014F-265B-E842-8E0B-5152B6801F19}"/>
              </a:ext>
            </a:extLst>
          </p:cNvPr>
          <p:cNvSpPr>
            <a:spLocks noGrp="1"/>
          </p:cNvSpPr>
          <p:nvPr>
            <p:ph idx="1"/>
          </p:nvPr>
        </p:nvSpPr>
        <p:spPr/>
        <p:txBody>
          <a:bodyPr/>
          <a:lstStyle/>
          <a:p>
            <a:pPr marL="0" indent="0">
              <a:buNone/>
            </a:pPr>
            <a:r>
              <a:rPr lang="en-GB" dirty="0"/>
              <a:t>May the dark places be blessed with light</a:t>
            </a:r>
          </a:p>
          <a:p>
            <a:pPr marL="0" indent="0">
              <a:buNone/>
            </a:pPr>
            <a:r>
              <a:rPr lang="en-GB" dirty="0"/>
              <a:t>and any pain be touched by God’s healing. </a:t>
            </a:r>
          </a:p>
          <a:p>
            <a:pPr marL="0" indent="0">
              <a:buNone/>
            </a:pPr>
            <a:r>
              <a:rPr lang="en-GB" dirty="0"/>
              <a:t>May the silences in your days and nights be golden</a:t>
            </a:r>
          </a:p>
          <a:p>
            <a:pPr marL="0" indent="0">
              <a:buNone/>
            </a:pPr>
            <a:r>
              <a:rPr lang="en-GB" dirty="0"/>
              <a:t>and the light of each day be soft on your face.</a:t>
            </a:r>
          </a:p>
          <a:p>
            <a:pPr marL="0" indent="0">
              <a:buNone/>
            </a:pPr>
            <a:r>
              <a:rPr lang="en-GB" dirty="0"/>
              <a:t>May your pilgrimage be fruitful</a:t>
            </a:r>
          </a:p>
          <a:p>
            <a:pPr marL="0" indent="0">
              <a:buNone/>
            </a:pPr>
            <a:r>
              <a:rPr lang="en-GB" dirty="0"/>
              <a:t>and may you be blessed with good companions on God’s way.</a:t>
            </a:r>
          </a:p>
          <a:p>
            <a:pPr marL="0" indent="0">
              <a:buNone/>
            </a:pPr>
            <a:endParaRPr lang="en-GB" dirty="0"/>
          </a:p>
          <a:p>
            <a:pPr marL="0" indent="0">
              <a:buNone/>
            </a:pPr>
            <a:r>
              <a:rPr lang="en-GB" dirty="0"/>
              <a:t>The blessing of God…</a:t>
            </a:r>
          </a:p>
          <a:p>
            <a:endParaRPr lang="en-US" dirty="0"/>
          </a:p>
        </p:txBody>
      </p:sp>
    </p:spTree>
    <p:extLst>
      <p:ext uri="{BB962C8B-B14F-4D97-AF65-F5344CB8AC3E}">
        <p14:creationId xmlns:p14="http://schemas.microsoft.com/office/powerpoint/2010/main" val="1658117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55805-8EF2-5E41-B58D-DF3A15613846}"/>
              </a:ext>
            </a:extLst>
          </p:cNvPr>
          <p:cNvSpPr>
            <a:spLocks noGrp="1"/>
          </p:cNvSpPr>
          <p:nvPr>
            <p:ph type="title"/>
          </p:nvPr>
        </p:nvSpPr>
        <p:spPr>
          <a:xfrm>
            <a:off x="838200" y="365125"/>
            <a:ext cx="10515600" cy="144541"/>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E1B1D8F1-CE51-D44D-9204-D7A345F49D4E}"/>
              </a:ext>
            </a:extLst>
          </p:cNvPr>
          <p:cNvSpPr>
            <a:spLocks noGrp="1"/>
          </p:cNvSpPr>
          <p:nvPr>
            <p:ph idx="1"/>
          </p:nvPr>
        </p:nvSpPr>
        <p:spPr>
          <a:xfrm>
            <a:off x="838200" y="704538"/>
            <a:ext cx="10515600" cy="5472425"/>
          </a:xfrm>
        </p:spPr>
        <p:txBody>
          <a:bodyPr/>
          <a:lstStyle/>
          <a:p>
            <a:pPr marL="0" indent="0">
              <a:buNone/>
            </a:pPr>
            <a:endParaRPr lang="en-US" dirty="0"/>
          </a:p>
          <a:p>
            <a:pPr marL="0" indent="0">
              <a:buNone/>
            </a:pPr>
            <a:r>
              <a:rPr lang="en-US" dirty="0"/>
              <a:t>What we need now, she argues, is not inner exploration, but outward engagement. Now is not the time to journey ‘</a:t>
            </a:r>
            <a:r>
              <a:rPr lang="en-US" dirty="0" err="1"/>
              <a:t>withinwards</a:t>
            </a:r>
            <a:r>
              <a:rPr lang="en-US" dirty="0"/>
              <a:t>’, but to look outside ourselves. It is in looking outside ourselves that we will truly find happiness. Or, you might say, echoing Jesus himself, that it is only when we lose our selves that we will find them. </a:t>
            </a:r>
          </a:p>
          <a:p>
            <a:pPr marL="0" indent="0">
              <a:buNone/>
            </a:pPr>
            <a:r>
              <a:rPr lang="en-US" dirty="0"/>
              <a:t>***</a:t>
            </a:r>
          </a:p>
          <a:p>
            <a:pPr marL="0" indent="0">
              <a:buNone/>
            </a:pPr>
            <a:r>
              <a:rPr lang="en-US" dirty="0"/>
              <a:t>So in this time, I want to explore what it would mean for us to think of Epiphany not so much as an inner moment of seeing light, but as something that calls us out of ourselves to a journey towards the light of Christ… </a:t>
            </a:r>
            <a:r>
              <a:rPr lang="en-US" i="1" dirty="0"/>
              <a:t>and</a:t>
            </a:r>
            <a:r>
              <a:rPr lang="en-US" dirty="0"/>
              <a:t> towards engagement with the world. Christianity is not an abstract faith, but an embodied practice amidst the dust of life. </a:t>
            </a:r>
            <a:endParaRPr lang="en-GB" dirty="0"/>
          </a:p>
          <a:p>
            <a:endParaRPr lang="en-US" dirty="0"/>
          </a:p>
        </p:txBody>
      </p:sp>
    </p:spTree>
    <p:extLst>
      <p:ext uri="{BB962C8B-B14F-4D97-AF65-F5344CB8AC3E}">
        <p14:creationId xmlns:p14="http://schemas.microsoft.com/office/powerpoint/2010/main" val="2864404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44B2-813B-C748-AF63-74D93D7DA8F7}"/>
              </a:ext>
            </a:extLst>
          </p:cNvPr>
          <p:cNvSpPr>
            <a:spLocks noGrp="1"/>
          </p:cNvSpPr>
          <p:nvPr>
            <p:ph type="title"/>
          </p:nvPr>
        </p:nvSpPr>
        <p:spPr>
          <a:xfrm>
            <a:off x="943131" y="149903"/>
            <a:ext cx="10515600" cy="1139252"/>
          </a:xfrm>
        </p:spPr>
        <p:txBody>
          <a:bodyPr>
            <a:normAutofit/>
          </a:bodyPr>
          <a:lstStyle/>
          <a:p>
            <a:r>
              <a:rPr lang="en-US" b="1" dirty="0"/>
              <a:t>Scripture: Matthew 2: 1-2, 8a, 9-11</a:t>
            </a:r>
            <a:endParaRPr lang="en-US" dirty="0"/>
          </a:p>
        </p:txBody>
      </p:sp>
      <p:sp>
        <p:nvSpPr>
          <p:cNvPr id="3" name="Content Placeholder 2">
            <a:extLst>
              <a:ext uri="{FF2B5EF4-FFF2-40B4-BE49-F238E27FC236}">
                <a16:creationId xmlns:a16="http://schemas.microsoft.com/office/drawing/2014/main" id="{98815B4F-6939-B547-B688-2084E34843F0}"/>
              </a:ext>
            </a:extLst>
          </p:cNvPr>
          <p:cNvSpPr>
            <a:spLocks noGrp="1"/>
          </p:cNvSpPr>
          <p:nvPr>
            <p:ph idx="1"/>
          </p:nvPr>
        </p:nvSpPr>
        <p:spPr>
          <a:xfrm>
            <a:off x="838200" y="1289154"/>
            <a:ext cx="10515600" cy="5306518"/>
          </a:xfrm>
        </p:spPr>
        <p:txBody>
          <a:bodyPr>
            <a:normAutofit lnSpcReduction="10000"/>
          </a:bodyPr>
          <a:lstStyle/>
          <a:p>
            <a:endParaRPr lang="en-US" dirty="0"/>
          </a:p>
          <a:p>
            <a:pPr marL="0" indent="0">
              <a:buNone/>
            </a:pPr>
            <a:r>
              <a:rPr lang="en-US" dirty="0"/>
              <a:t>Jesus was born at Bethlehem in Judaea during the reign of Herod. After his birth astrologers from the east arrived in Jerusalem, asking ’Where is the new born king of the Jews? We observed the rising of his star and we have come to pay him homage….</a:t>
            </a:r>
          </a:p>
          <a:p>
            <a:pPr marL="0" indent="0">
              <a:buNone/>
            </a:pPr>
            <a:r>
              <a:rPr lang="en-US" dirty="0"/>
              <a:t>He sent them to Bethlehem… after hearing what the king had to say they set out; there before them was the star they had seen rising, and it went ahead of them until it stopped above the place where the child lay. They were overwhelmed at the sight of it and entering the house they saw the child with Mary his mother and bowed low in homage to him; they opened their treasure chests and presented gifts to him: gold, frankincense and myrrh. Then they returned to their own country by another route…’</a:t>
            </a:r>
          </a:p>
        </p:txBody>
      </p:sp>
    </p:spTree>
    <p:extLst>
      <p:ext uri="{BB962C8B-B14F-4D97-AF65-F5344CB8AC3E}">
        <p14:creationId xmlns:p14="http://schemas.microsoft.com/office/powerpoint/2010/main" val="862829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38048-E493-9E40-B742-FE0BB0F00ACD}"/>
              </a:ext>
            </a:extLst>
          </p:cNvPr>
          <p:cNvSpPr>
            <a:spLocks noGrp="1"/>
          </p:cNvSpPr>
          <p:nvPr>
            <p:ph type="title"/>
          </p:nvPr>
        </p:nvSpPr>
        <p:spPr>
          <a:xfrm>
            <a:off x="838200" y="365126"/>
            <a:ext cx="10515600" cy="819098"/>
          </a:xfrm>
        </p:spPr>
        <p:txBody>
          <a:bodyPr/>
          <a:lstStyle/>
          <a:p>
            <a:r>
              <a:rPr lang="en-US" b="1" dirty="0"/>
              <a:t>The magi…</a:t>
            </a:r>
          </a:p>
        </p:txBody>
      </p:sp>
      <p:sp>
        <p:nvSpPr>
          <p:cNvPr id="3" name="Content Placeholder 2">
            <a:extLst>
              <a:ext uri="{FF2B5EF4-FFF2-40B4-BE49-F238E27FC236}">
                <a16:creationId xmlns:a16="http://schemas.microsoft.com/office/drawing/2014/main" id="{E7EE0610-3BEB-AC46-83BF-D8CB26F9D1E8}"/>
              </a:ext>
            </a:extLst>
          </p:cNvPr>
          <p:cNvSpPr>
            <a:spLocks noGrp="1"/>
          </p:cNvSpPr>
          <p:nvPr>
            <p:ph idx="1"/>
          </p:nvPr>
        </p:nvSpPr>
        <p:spPr>
          <a:xfrm>
            <a:off x="838200" y="1184224"/>
            <a:ext cx="10515600" cy="5411448"/>
          </a:xfrm>
        </p:spPr>
        <p:txBody>
          <a:bodyPr/>
          <a:lstStyle/>
          <a:p>
            <a:r>
              <a:rPr lang="en-US" dirty="0"/>
              <a:t>They brought gifts</a:t>
            </a:r>
          </a:p>
          <a:p>
            <a:r>
              <a:rPr lang="en-US" dirty="0"/>
              <a:t>They were Gentiles</a:t>
            </a:r>
          </a:p>
          <a:p>
            <a:r>
              <a:rPr lang="en-US" dirty="0"/>
              <a:t>They were star gazers</a:t>
            </a:r>
          </a:p>
          <a:p>
            <a:r>
              <a:rPr lang="en-US" dirty="0"/>
              <a:t>They were wise</a:t>
            </a:r>
          </a:p>
          <a:p>
            <a:pPr marL="0" indent="0">
              <a:buNone/>
            </a:pPr>
            <a:endParaRPr lang="en-US" dirty="0"/>
          </a:p>
          <a:p>
            <a:r>
              <a:rPr lang="en-US" b="1" dirty="0"/>
              <a:t>They went on a journey...</a:t>
            </a:r>
          </a:p>
          <a:p>
            <a:endParaRPr lang="en-US" b="1" dirty="0"/>
          </a:p>
        </p:txBody>
      </p:sp>
      <p:pic>
        <p:nvPicPr>
          <p:cNvPr id="5" name="Picture 4">
            <a:extLst>
              <a:ext uri="{FF2B5EF4-FFF2-40B4-BE49-F238E27FC236}">
                <a16:creationId xmlns:a16="http://schemas.microsoft.com/office/drawing/2014/main" id="{437DBE71-EBD6-A241-A499-FD691C0F9069}"/>
              </a:ext>
            </a:extLst>
          </p:cNvPr>
          <p:cNvPicPr>
            <a:picLocks noChangeAspect="1"/>
          </p:cNvPicPr>
          <p:nvPr/>
        </p:nvPicPr>
        <p:blipFill>
          <a:blip r:embed="rId2"/>
          <a:stretch>
            <a:fillRect/>
          </a:stretch>
        </p:blipFill>
        <p:spPr>
          <a:xfrm flipH="1">
            <a:off x="13468870" y="6346836"/>
            <a:ext cx="1521294" cy="1945432"/>
          </a:xfrm>
          <a:prstGeom prst="rect">
            <a:avLst/>
          </a:prstGeom>
        </p:spPr>
      </p:pic>
      <p:pic>
        <p:nvPicPr>
          <p:cNvPr id="7" name="Picture 6">
            <a:extLst>
              <a:ext uri="{FF2B5EF4-FFF2-40B4-BE49-F238E27FC236}">
                <a16:creationId xmlns:a16="http://schemas.microsoft.com/office/drawing/2014/main" id="{5A7F2BCA-D65E-7841-B108-21BDAFCAAD1C}"/>
              </a:ext>
            </a:extLst>
          </p:cNvPr>
          <p:cNvPicPr>
            <a:picLocks noChangeAspect="1"/>
          </p:cNvPicPr>
          <p:nvPr/>
        </p:nvPicPr>
        <p:blipFill>
          <a:blip r:embed="rId3"/>
          <a:stretch>
            <a:fillRect/>
          </a:stretch>
        </p:blipFill>
        <p:spPr>
          <a:xfrm>
            <a:off x="8574374" y="507793"/>
            <a:ext cx="2638269" cy="1875642"/>
          </a:xfrm>
          <a:prstGeom prst="rect">
            <a:avLst/>
          </a:prstGeom>
        </p:spPr>
      </p:pic>
      <p:pic>
        <p:nvPicPr>
          <p:cNvPr id="9" name="Picture 8">
            <a:extLst>
              <a:ext uri="{FF2B5EF4-FFF2-40B4-BE49-F238E27FC236}">
                <a16:creationId xmlns:a16="http://schemas.microsoft.com/office/drawing/2014/main" id="{47606AB8-2CBA-CA43-9263-A4C3CA37A0A0}"/>
              </a:ext>
            </a:extLst>
          </p:cNvPr>
          <p:cNvPicPr>
            <a:picLocks noChangeAspect="1"/>
          </p:cNvPicPr>
          <p:nvPr/>
        </p:nvPicPr>
        <p:blipFill>
          <a:blip r:embed="rId4"/>
          <a:stretch>
            <a:fillRect/>
          </a:stretch>
        </p:blipFill>
        <p:spPr>
          <a:xfrm>
            <a:off x="5065375" y="3302780"/>
            <a:ext cx="3027701" cy="2658360"/>
          </a:xfrm>
          <a:prstGeom prst="rect">
            <a:avLst/>
          </a:prstGeom>
        </p:spPr>
      </p:pic>
      <p:pic>
        <p:nvPicPr>
          <p:cNvPr id="11" name="Picture 10">
            <a:extLst>
              <a:ext uri="{FF2B5EF4-FFF2-40B4-BE49-F238E27FC236}">
                <a16:creationId xmlns:a16="http://schemas.microsoft.com/office/drawing/2014/main" id="{2B9B9C9D-E4CC-8140-AFEE-ED6785D58317}"/>
              </a:ext>
            </a:extLst>
          </p:cNvPr>
          <p:cNvPicPr>
            <a:picLocks noChangeAspect="1"/>
          </p:cNvPicPr>
          <p:nvPr/>
        </p:nvPicPr>
        <p:blipFill>
          <a:blip r:embed="rId5"/>
          <a:stretch>
            <a:fillRect/>
          </a:stretch>
        </p:blipFill>
        <p:spPr>
          <a:xfrm>
            <a:off x="4616971" y="507792"/>
            <a:ext cx="3222886" cy="2160457"/>
          </a:xfrm>
          <a:prstGeom prst="rect">
            <a:avLst/>
          </a:prstGeom>
        </p:spPr>
      </p:pic>
      <p:pic>
        <p:nvPicPr>
          <p:cNvPr id="13" name="Picture 12">
            <a:extLst>
              <a:ext uri="{FF2B5EF4-FFF2-40B4-BE49-F238E27FC236}">
                <a16:creationId xmlns:a16="http://schemas.microsoft.com/office/drawing/2014/main" id="{8C3310EE-180B-E544-AA86-2C2566C51271}"/>
              </a:ext>
            </a:extLst>
          </p:cNvPr>
          <p:cNvPicPr>
            <a:picLocks noChangeAspect="1"/>
          </p:cNvPicPr>
          <p:nvPr/>
        </p:nvPicPr>
        <p:blipFill>
          <a:blip r:embed="rId6"/>
          <a:stretch>
            <a:fillRect/>
          </a:stretch>
        </p:blipFill>
        <p:spPr>
          <a:xfrm>
            <a:off x="8694296" y="3202533"/>
            <a:ext cx="2779426" cy="1878143"/>
          </a:xfrm>
          <a:prstGeom prst="rect">
            <a:avLst/>
          </a:prstGeom>
        </p:spPr>
      </p:pic>
    </p:spTree>
    <p:extLst>
      <p:ext uri="{BB962C8B-B14F-4D97-AF65-F5344CB8AC3E}">
        <p14:creationId xmlns:p14="http://schemas.microsoft.com/office/powerpoint/2010/main" val="2915247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89551-4986-3E43-A015-45D23B3997EA}"/>
              </a:ext>
            </a:extLst>
          </p:cNvPr>
          <p:cNvSpPr>
            <a:spLocks noGrp="1"/>
          </p:cNvSpPr>
          <p:nvPr>
            <p:ph type="title"/>
          </p:nvPr>
        </p:nvSpPr>
        <p:spPr>
          <a:xfrm>
            <a:off x="838200" y="365125"/>
            <a:ext cx="10515600" cy="1060717"/>
          </a:xfrm>
        </p:spPr>
        <p:txBody>
          <a:bodyPr>
            <a:normAutofit fontScale="90000"/>
          </a:bodyPr>
          <a:lstStyle/>
          <a:p>
            <a:br>
              <a:rPr lang="en-US" dirty="0"/>
            </a:br>
            <a:r>
              <a:rPr lang="en-US" b="1" dirty="0"/>
              <a:t>The journey of the Magi    </a:t>
            </a:r>
            <a:r>
              <a:rPr lang="en-US" i="1" dirty="0" err="1"/>
              <a:t>T.S.Eliot</a:t>
            </a:r>
            <a:endParaRPr lang="en-US" b="1" dirty="0"/>
          </a:p>
        </p:txBody>
      </p:sp>
      <p:sp>
        <p:nvSpPr>
          <p:cNvPr id="3" name="Content Placeholder 2">
            <a:extLst>
              <a:ext uri="{FF2B5EF4-FFF2-40B4-BE49-F238E27FC236}">
                <a16:creationId xmlns:a16="http://schemas.microsoft.com/office/drawing/2014/main" id="{ADB46B8F-ED3F-414C-A652-5BD641B7E1A5}"/>
              </a:ext>
            </a:extLst>
          </p:cNvPr>
          <p:cNvSpPr>
            <a:spLocks noGrp="1"/>
          </p:cNvSpPr>
          <p:nvPr>
            <p:ph idx="1"/>
          </p:nvPr>
        </p:nvSpPr>
        <p:spPr>
          <a:xfrm>
            <a:off x="838200" y="1425843"/>
            <a:ext cx="10515600" cy="5191933"/>
          </a:xfrm>
        </p:spPr>
        <p:txBody>
          <a:bodyPr>
            <a:noAutofit/>
          </a:bodyPr>
          <a:lstStyle/>
          <a:p>
            <a:pPr marL="0" indent="0">
              <a:buNone/>
            </a:pPr>
            <a:endParaRPr lang="en-GB" sz="2400" dirty="0"/>
          </a:p>
          <a:p>
            <a:pPr marL="0" indent="0">
              <a:buNone/>
            </a:pPr>
            <a:r>
              <a:rPr lang="en-GB" sz="2400" dirty="0"/>
              <a:t>‘</a:t>
            </a:r>
            <a:r>
              <a:rPr lang="en-GB" dirty="0"/>
              <a:t>A cold coming we had of it, </a:t>
            </a:r>
            <a:br>
              <a:rPr lang="en-GB" dirty="0"/>
            </a:br>
            <a:r>
              <a:rPr lang="en-GB" dirty="0"/>
              <a:t>Just the worst time of the year </a:t>
            </a:r>
            <a:br>
              <a:rPr lang="en-GB" dirty="0"/>
            </a:br>
            <a:r>
              <a:rPr lang="en-GB" dirty="0"/>
              <a:t>For a journey, and such a long journey: </a:t>
            </a:r>
            <a:br>
              <a:rPr lang="en-GB" dirty="0"/>
            </a:br>
            <a:r>
              <a:rPr lang="en-GB" dirty="0"/>
              <a:t>The ways deep and the weather sharp, </a:t>
            </a:r>
            <a:br>
              <a:rPr lang="en-GB" dirty="0"/>
            </a:br>
            <a:r>
              <a:rPr lang="en-GB" dirty="0"/>
              <a:t>The very dead of winter.’ </a:t>
            </a:r>
            <a:br>
              <a:rPr lang="en-GB" dirty="0"/>
            </a:br>
            <a:r>
              <a:rPr lang="en-GB" dirty="0"/>
              <a:t>And the camels galled, sore-footed, refractory, </a:t>
            </a:r>
            <a:br>
              <a:rPr lang="en-GB" dirty="0"/>
            </a:br>
            <a:r>
              <a:rPr lang="en-GB" dirty="0"/>
              <a:t>Lying down in the melting snow. </a:t>
            </a:r>
            <a:br>
              <a:rPr lang="en-GB" dirty="0"/>
            </a:br>
            <a:r>
              <a:rPr lang="en-GB" dirty="0"/>
              <a:t>There were times we regretted </a:t>
            </a:r>
            <a:br>
              <a:rPr lang="en-GB" dirty="0"/>
            </a:br>
            <a:r>
              <a:rPr lang="en-GB" dirty="0"/>
              <a:t>The summer palaces on slopes, the terraces, </a:t>
            </a:r>
            <a:br>
              <a:rPr lang="en-GB" dirty="0"/>
            </a:br>
            <a:r>
              <a:rPr lang="en-GB" dirty="0"/>
              <a:t>And the silken girls bringing sherbet. </a:t>
            </a:r>
            <a:br>
              <a:rPr lang="en-GB" dirty="0"/>
            </a:br>
            <a:endParaRPr lang="en-GB" dirty="0"/>
          </a:p>
        </p:txBody>
      </p:sp>
      <p:pic>
        <p:nvPicPr>
          <p:cNvPr id="6" name="Picture 5">
            <a:extLst>
              <a:ext uri="{FF2B5EF4-FFF2-40B4-BE49-F238E27FC236}">
                <a16:creationId xmlns:a16="http://schemas.microsoft.com/office/drawing/2014/main" id="{9F940808-2A1B-8C46-ADF7-7BFB3B8AF94B}"/>
              </a:ext>
            </a:extLst>
          </p:cNvPr>
          <p:cNvPicPr>
            <a:picLocks noChangeAspect="1"/>
          </p:cNvPicPr>
          <p:nvPr/>
        </p:nvPicPr>
        <p:blipFill>
          <a:blip r:embed="rId2"/>
          <a:stretch>
            <a:fillRect/>
          </a:stretch>
        </p:blipFill>
        <p:spPr>
          <a:xfrm>
            <a:off x="8023387" y="1918740"/>
            <a:ext cx="2914435" cy="3666209"/>
          </a:xfrm>
          <a:prstGeom prst="rect">
            <a:avLst/>
          </a:prstGeom>
        </p:spPr>
      </p:pic>
    </p:spTree>
    <p:extLst>
      <p:ext uri="{BB962C8B-B14F-4D97-AF65-F5344CB8AC3E}">
        <p14:creationId xmlns:p14="http://schemas.microsoft.com/office/powerpoint/2010/main" val="2981904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71DE9-9CCD-BD42-8443-F1B9FC0882C4}"/>
              </a:ext>
            </a:extLst>
          </p:cNvPr>
          <p:cNvSpPr>
            <a:spLocks noGrp="1"/>
          </p:cNvSpPr>
          <p:nvPr>
            <p:ph type="title"/>
          </p:nvPr>
        </p:nvSpPr>
        <p:spPr>
          <a:xfrm>
            <a:off x="838200" y="365126"/>
            <a:ext cx="10515600" cy="99824"/>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0275A1EA-57AF-844B-9F32-866B931D02A1}"/>
              </a:ext>
            </a:extLst>
          </p:cNvPr>
          <p:cNvSpPr>
            <a:spLocks noGrp="1"/>
          </p:cNvSpPr>
          <p:nvPr>
            <p:ph idx="1"/>
          </p:nvPr>
        </p:nvSpPr>
        <p:spPr>
          <a:xfrm>
            <a:off x="838200" y="365126"/>
            <a:ext cx="10515600" cy="5811837"/>
          </a:xfrm>
        </p:spPr>
        <p:txBody>
          <a:bodyPr>
            <a:normAutofit/>
          </a:bodyPr>
          <a:lstStyle/>
          <a:p>
            <a:pPr marL="0" indent="0">
              <a:buNone/>
            </a:pPr>
            <a:endParaRPr lang="en-GB" dirty="0"/>
          </a:p>
          <a:p>
            <a:pPr marL="0" indent="0">
              <a:buNone/>
            </a:pPr>
            <a:br>
              <a:rPr lang="en-GB" dirty="0"/>
            </a:br>
            <a:r>
              <a:rPr lang="en-GB" dirty="0"/>
              <a:t>Then the camel men cursing and grumbling </a:t>
            </a:r>
            <a:br>
              <a:rPr lang="en-GB" dirty="0"/>
            </a:br>
            <a:r>
              <a:rPr lang="en-GB" dirty="0"/>
              <a:t>And running away, and wanting their liquor and women, </a:t>
            </a:r>
            <a:br>
              <a:rPr lang="en-GB" dirty="0"/>
            </a:br>
            <a:r>
              <a:rPr lang="en-GB" dirty="0"/>
              <a:t>And the night-fires going out, and the lack of shelters, </a:t>
            </a:r>
            <a:br>
              <a:rPr lang="en-GB" dirty="0"/>
            </a:br>
            <a:r>
              <a:rPr lang="en-GB" dirty="0"/>
              <a:t>And the cities hostile and the towns unfriendly </a:t>
            </a:r>
            <a:br>
              <a:rPr lang="en-GB" dirty="0"/>
            </a:br>
            <a:r>
              <a:rPr lang="en-GB" dirty="0"/>
              <a:t>And the villages dirty and charging high prices: </a:t>
            </a:r>
            <a:br>
              <a:rPr lang="en-GB" dirty="0"/>
            </a:br>
            <a:r>
              <a:rPr lang="en-GB" dirty="0"/>
              <a:t>A hard time we had of it. </a:t>
            </a:r>
            <a:br>
              <a:rPr lang="en-GB" dirty="0"/>
            </a:br>
            <a:r>
              <a:rPr lang="en-GB" dirty="0"/>
              <a:t>At the end we preferred to travel all night, </a:t>
            </a:r>
            <a:br>
              <a:rPr lang="en-GB" dirty="0"/>
            </a:br>
            <a:r>
              <a:rPr lang="en-GB" dirty="0"/>
              <a:t>Sleeping in snatches, </a:t>
            </a:r>
            <a:br>
              <a:rPr lang="en-GB" dirty="0"/>
            </a:br>
            <a:r>
              <a:rPr lang="en-GB" dirty="0"/>
              <a:t>With the voices singing in our ears, saying </a:t>
            </a:r>
            <a:br>
              <a:rPr lang="en-GB" dirty="0"/>
            </a:br>
            <a:r>
              <a:rPr lang="en-GB" dirty="0"/>
              <a:t>That this was all folly. </a:t>
            </a:r>
          </a:p>
          <a:p>
            <a:endParaRPr lang="en-US" dirty="0"/>
          </a:p>
        </p:txBody>
      </p:sp>
    </p:spTree>
    <p:extLst>
      <p:ext uri="{BB962C8B-B14F-4D97-AF65-F5344CB8AC3E}">
        <p14:creationId xmlns:p14="http://schemas.microsoft.com/office/powerpoint/2010/main" val="567931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64C13-055F-CC48-9E9D-4350CB0AA0E8}"/>
              </a:ext>
            </a:extLst>
          </p:cNvPr>
          <p:cNvSpPr>
            <a:spLocks noGrp="1"/>
          </p:cNvSpPr>
          <p:nvPr>
            <p:ph type="title"/>
          </p:nvPr>
        </p:nvSpPr>
        <p:spPr>
          <a:xfrm>
            <a:off x="1379348" y="365125"/>
            <a:ext cx="9974451" cy="53329"/>
          </a:xfrm>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F8B3373E-BBBF-1148-9441-0254AE39C6E4}"/>
              </a:ext>
            </a:extLst>
          </p:cNvPr>
          <p:cNvSpPr>
            <a:spLocks noGrp="1"/>
          </p:cNvSpPr>
          <p:nvPr>
            <p:ph idx="1"/>
          </p:nvPr>
        </p:nvSpPr>
        <p:spPr>
          <a:xfrm>
            <a:off x="838200" y="418454"/>
            <a:ext cx="10515600" cy="5758509"/>
          </a:xfrm>
        </p:spPr>
        <p:txBody>
          <a:bodyPr>
            <a:normAutofit/>
          </a:bodyPr>
          <a:lstStyle/>
          <a:p>
            <a:endParaRPr lang="en-GB" dirty="0"/>
          </a:p>
          <a:p>
            <a:pPr marL="0" indent="0">
              <a:buNone/>
            </a:pPr>
            <a:endParaRPr lang="en-GB" dirty="0"/>
          </a:p>
          <a:p>
            <a:pPr marL="0" indent="0">
              <a:buNone/>
            </a:pPr>
            <a:r>
              <a:rPr lang="en-GB" dirty="0"/>
              <a:t>Then at dawn we came down to a temperate valley, </a:t>
            </a:r>
            <a:br>
              <a:rPr lang="en-GB" dirty="0"/>
            </a:br>
            <a:r>
              <a:rPr lang="en-GB" dirty="0"/>
              <a:t>Wet, below the snow line, smelling of vegetation; </a:t>
            </a:r>
            <a:br>
              <a:rPr lang="en-GB" dirty="0"/>
            </a:br>
            <a:r>
              <a:rPr lang="en-GB" dirty="0"/>
              <a:t>With a running stream and a water-mill beating the darkness, </a:t>
            </a:r>
            <a:br>
              <a:rPr lang="en-GB" dirty="0"/>
            </a:br>
            <a:r>
              <a:rPr lang="en-GB" dirty="0"/>
              <a:t>And three trees on the low sky, </a:t>
            </a:r>
            <a:br>
              <a:rPr lang="en-GB" dirty="0"/>
            </a:br>
            <a:r>
              <a:rPr lang="en-GB" dirty="0"/>
              <a:t>And an old white horse galloped away in the meadow. </a:t>
            </a:r>
            <a:br>
              <a:rPr lang="en-GB" dirty="0"/>
            </a:br>
            <a:r>
              <a:rPr lang="en-GB" dirty="0"/>
              <a:t>Then we came to a tavern with vine-leaves over the lintel, </a:t>
            </a:r>
            <a:br>
              <a:rPr lang="en-GB" dirty="0"/>
            </a:br>
            <a:r>
              <a:rPr lang="en-GB" dirty="0"/>
              <a:t>Six hands at an open door dicing for pieces of silver, </a:t>
            </a:r>
            <a:br>
              <a:rPr lang="en-GB" dirty="0"/>
            </a:br>
            <a:r>
              <a:rPr lang="en-GB" dirty="0"/>
              <a:t>And feet kicking the empty wine-skins, </a:t>
            </a:r>
            <a:br>
              <a:rPr lang="en-GB" dirty="0"/>
            </a:br>
            <a:r>
              <a:rPr lang="en-GB" dirty="0"/>
              <a:t>But there was no information, and so we continued </a:t>
            </a:r>
            <a:br>
              <a:rPr lang="en-GB" dirty="0"/>
            </a:br>
            <a:r>
              <a:rPr lang="en-GB" dirty="0"/>
              <a:t>And arrived at evening, not a moment too soon </a:t>
            </a:r>
            <a:br>
              <a:rPr lang="en-GB" dirty="0"/>
            </a:br>
            <a:r>
              <a:rPr lang="en-GB" dirty="0"/>
              <a:t>Finding the place; it was (you may say) satisfactory. </a:t>
            </a:r>
          </a:p>
          <a:p>
            <a:endParaRPr lang="en-US" dirty="0"/>
          </a:p>
        </p:txBody>
      </p:sp>
    </p:spTree>
    <p:extLst>
      <p:ext uri="{BB962C8B-B14F-4D97-AF65-F5344CB8AC3E}">
        <p14:creationId xmlns:p14="http://schemas.microsoft.com/office/powerpoint/2010/main" val="31848403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3349</Words>
  <Application>Microsoft Macintosh PowerPoint</Application>
  <PresentationFormat>Widescreen</PresentationFormat>
  <Paragraphs>125</Paragraphs>
  <Slides>33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Reflection for Epiphany</vt:lpstr>
      <vt:lpstr>James Joyce</vt:lpstr>
      <vt:lpstr>But…a challenge to this abstract interiority…</vt:lpstr>
      <vt:lpstr>PowerPoint Presentation</vt:lpstr>
      <vt:lpstr>Scripture: Matthew 2: 1-2, 8a, 9-11</vt:lpstr>
      <vt:lpstr>The magi…</vt:lpstr>
      <vt:lpstr> The journey of the Magi    T.S.Eliot</vt:lpstr>
      <vt:lpstr>PowerPoint Presentation</vt:lpstr>
      <vt:lpstr>PowerPoint Presentation</vt:lpstr>
      <vt:lpstr>PowerPoint Presentation</vt:lpstr>
      <vt:lpstr>Pilgrimage</vt:lpstr>
      <vt:lpstr>PowerPoint Presentation</vt:lpstr>
      <vt:lpstr>PowerPoint Presentation</vt:lpstr>
      <vt:lpstr>PowerPoint Presentation</vt:lpstr>
      <vt:lpstr>PowerPoint Presentation</vt:lpstr>
      <vt:lpstr>Faith (and thus pilgrimage) as an ’inner’ experience…</vt:lpstr>
      <vt:lpstr>But now a shift and a revisiting that the magi might have understood…</vt:lpstr>
      <vt:lpstr>PowerPoint Presentation</vt:lpstr>
      <vt:lpstr>Annie Dillard  Pilgrim at Tinker Creek </vt:lpstr>
      <vt:lpstr>Barbara Brown Taylor</vt:lpstr>
      <vt:lpstr>Phoebe</vt:lpstr>
      <vt:lpstr>Pilgrimage with Phoebe</vt:lpstr>
      <vt:lpstr>Pilgrimage with Phoebe</vt:lpstr>
      <vt:lpstr>Pilgrimage with Phoebe</vt:lpstr>
      <vt:lpstr>Rowan Williams</vt:lpstr>
      <vt:lpstr>PowerPoint Presentation</vt:lpstr>
      <vt:lpstr>Helena – discovered a faith that has real places…</vt:lpstr>
      <vt:lpstr>Rowan Williams</vt:lpstr>
      <vt:lpstr>PowerPoint Presentation</vt:lpstr>
      <vt:lpstr>PowerPoint Presentation</vt:lpstr>
      <vt:lpstr>Helena by Evelyn Waugh</vt:lpstr>
      <vt:lpstr>PowerPoint Presentation</vt:lpstr>
      <vt:lpstr>Blessing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Reflection for Epiphany</dc:title>
  <dc:creator>Microsoft Office User</dc:creator>
  <cp:lastModifiedBy>Microsoft Office User</cp:lastModifiedBy>
  <cp:revision>51</cp:revision>
  <dcterms:created xsi:type="dcterms:W3CDTF">2024-12-18T12:04:15Z</dcterms:created>
  <dcterms:modified xsi:type="dcterms:W3CDTF">2025-01-07T18:40:48Z</dcterms:modified>
</cp:coreProperties>
</file>